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wdp" ContentType="image/vnd.ms-photo"/>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41"/>
  </p:notesMasterIdLst>
  <p:sldIdLst>
    <p:sldId id="256" r:id="rId3"/>
    <p:sldId id="258" r:id="rId4"/>
    <p:sldId id="257" r:id="rId5"/>
    <p:sldId id="261" r:id="rId6"/>
    <p:sldId id="328" r:id="rId7"/>
    <p:sldId id="327" r:id="rId8"/>
    <p:sldId id="329" r:id="rId9"/>
    <p:sldId id="346" r:id="rId10"/>
    <p:sldId id="264" r:id="rId11"/>
    <p:sldId id="274" r:id="rId12"/>
    <p:sldId id="345" r:id="rId13"/>
    <p:sldId id="324" r:id="rId14"/>
    <p:sldId id="354" r:id="rId15"/>
    <p:sldId id="355" r:id="rId16"/>
    <p:sldId id="351" r:id="rId17"/>
    <p:sldId id="317" r:id="rId18"/>
    <p:sldId id="356" r:id="rId19"/>
    <p:sldId id="332" r:id="rId20"/>
    <p:sldId id="339" r:id="rId21"/>
    <p:sldId id="336" r:id="rId22"/>
    <p:sldId id="338" r:id="rId23"/>
    <p:sldId id="353" r:id="rId24"/>
    <p:sldId id="342" r:id="rId25"/>
    <p:sldId id="276" r:id="rId26"/>
    <p:sldId id="271" r:id="rId27"/>
    <p:sldId id="293" r:id="rId28"/>
    <p:sldId id="281" r:id="rId29"/>
    <p:sldId id="284" r:id="rId30"/>
    <p:sldId id="347" r:id="rId31"/>
    <p:sldId id="277" r:id="rId32"/>
    <p:sldId id="282" r:id="rId33"/>
    <p:sldId id="285" r:id="rId34"/>
    <p:sldId id="283" r:id="rId35"/>
    <p:sldId id="348" r:id="rId36"/>
    <p:sldId id="319" r:id="rId37"/>
    <p:sldId id="259" r:id="rId38"/>
    <p:sldId id="333" r:id="rId39"/>
    <p:sldId id="343" r:id="rId40"/>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D5479"/>
    <a:srgbClr val="1D548D"/>
    <a:srgbClr val="3399FF"/>
    <a:srgbClr val="F2F0F4"/>
    <a:srgbClr val="C2E6B8"/>
    <a:srgbClr val="D9EAB4"/>
    <a:srgbClr val="DAE3B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47" autoAdjust="0"/>
    <p:restoredTop sz="82986" autoAdjust="0"/>
  </p:normalViewPr>
  <p:slideViewPr>
    <p:cSldViewPr>
      <p:cViewPr>
        <p:scale>
          <a:sx n="86" d="100"/>
          <a:sy n="86" d="100"/>
        </p:scale>
        <p:origin x="-366" y="48"/>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3.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65.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BEB92AA-D379-4FD2-B2BE-0106447557CB}" type="datetimeFigureOut">
              <a:rPr lang="zh-CN" altLang="en-US" smtClean="0"/>
              <a:t>2014/2/28</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9C9F8AD-38F6-4812-8E25-58A478D004CF}" type="slidenum">
              <a:rPr lang="zh-CN" altLang="en-US" smtClean="0"/>
              <a:t>‹#›</a:t>
            </a:fld>
            <a:endParaRPr lang="zh-CN" altLang="en-US"/>
          </a:p>
        </p:txBody>
      </p:sp>
    </p:spTree>
    <p:extLst>
      <p:ext uri="{BB962C8B-B14F-4D97-AF65-F5344CB8AC3E}">
        <p14:creationId xmlns:p14="http://schemas.microsoft.com/office/powerpoint/2010/main" val="12577307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各位老师同学，大家上午好。欢迎参加我的硕士学位论文答辩，我的论文题目是“面向社区的疾病诊断决策支持系统设计与开发”。</a:t>
            </a:r>
          </a:p>
          <a:p>
            <a:endParaRPr lang="zh-CN" altLang="en-US" dirty="0"/>
          </a:p>
        </p:txBody>
      </p:sp>
      <p:sp>
        <p:nvSpPr>
          <p:cNvPr id="4" name="灯片编号占位符 3"/>
          <p:cNvSpPr>
            <a:spLocks noGrp="1"/>
          </p:cNvSpPr>
          <p:nvPr>
            <p:ph type="sldNum" sz="quarter" idx="10"/>
          </p:nvPr>
        </p:nvSpPr>
        <p:spPr/>
        <p:txBody>
          <a:bodyPr/>
          <a:lstStyle/>
          <a:p>
            <a:fld id="{F9C9F8AD-38F6-4812-8E25-58A478D004CF}" type="slidenum">
              <a:rPr lang="zh-CN" altLang="en-US" smtClean="0"/>
              <a:t>1</a:t>
            </a:fld>
            <a:endParaRPr lang="zh-CN" altLang="en-US"/>
          </a:p>
        </p:txBody>
      </p:sp>
    </p:spTree>
    <p:extLst>
      <p:ext uri="{BB962C8B-B14F-4D97-AF65-F5344CB8AC3E}">
        <p14:creationId xmlns:p14="http://schemas.microsoft.com/office/powerpoint/2010/main" val="17038399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041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6042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hangingPunct="1"/>
            <a:fld id="{F2CB80B6-B549-44AB-BC02-9E2D8841C6C3}" type="slidenum">
              <a:rPr lang="zh-CN" altLang="en-US" smtClean="0">
                <a:solidFill>
                  <a:srgbClr val="000000"/>
                </a:solidFill>
                <a:latin typeface="Arial" charset="0"/>
              </a:rPr>
              <a:pPr eaLnBrk="1" hangingPunct="1"/>
              <a:t>10</a:t>
            </a:fld>
            <a:endParaRPr lang="en-US" altLang="zh-CN" smtClean="0">
              <a:solidFill>
                <a:srgbClr val="000000"/>
              </a:solidFill>
              <a:latin typeface="Arial" charset="0"/>
            </a:endParaRPr>
          </a:p>
        </p:txBody>
      </p:sp>
    </p:spTree>
    <p:extLst>
      <p:ext uri="{BB962C8B-B14F-4D97-AF65-F5344CB8AC3E}">
        <p14:creationId xmlns:p14="http://schemas.microsoft.com/office/powerpoint/2010/main" val="24138548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数据模式固定</a:t>
            </a:r>
            <a:r>
              <a:rPr lang="en-US" altLang="zh-CN" dirty="0" smtClean="0"/>
              <a:t>-----</a:t>
            </a:r>
            <a:r>
              <a:rPr lang="zh-CN" altLang="en-US" dirty="0" smtClean="0"/>
              <a:t>字段空缺，空间浪费  强事务性增加分片难度</a:t>
            </a:r>
            <a:r>
              <a:rPr lang="en-US" altLang="zh-CN" dirty="0" smtClean="0"/>
              <a:t>----</a:t>
            </a:r>
            <a:r>
              <a:rPr lang="zh-CN" altLang="en-US" dirty="0" smtClean="0"/>
              <a:t>水平扩展困难</a:t>
            </a:r>
          </a:p>
          <a:p>
            <a:r>
              <a:rPr lang="zh-CN" altLang="en-US" dirty="0" smtClean="0"/>
              <a:t>模式自由</a:t>
            </a:r>
            <a:r>
              <a:rPr lang="en-US" altLang="zh-CN" dirty="0" smtClean="0"/>
              <a:t>----</a:t>
            </a:r>
            <a:r>
              <a:rPr lang="zh-CN" altLang="en-US" dirty="0" smtClean="0"/>
              <a:t>适合复杂数据结构 分布式结构设计</a:t>
            </a:r>
            <a:r>
              <a:rPr lang="en-US" altLang="zh-CN" dirty="0" smtClean="0"/>
              <a:t>----</a:t>
            </a:r>
            <a:r>
              <a:rPr lang="zh-CN" altLang="en-US" dirty="0" smtClean="0"/>
              <a:t>良好的水平扩展性</a:t>
            </a:r>
          </a:p>
          <a:p>
            <a:endParaRPr lang="zh-CN" altLang="en-US" dirty="0" smtClean="0"/>
          </a:p>
          <a:p>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fld id="{F9C9F8AD-38F6-4812-8E25-58A478D004CF}" type="slidenum">
              <a:rPr lang="zh-CN" altLang="en-US" smtClean="0"/>
              <a:t>12</a:t>
            </a:fld>
            <a:endParaRPr lang="zh-CN" altLang="en-US"/>
          </a:p>
        </p:txBody>
      </p:sp>
    </p:spTree>
    <p:extLst>
      <p:ext uri="{BB962C8B-B14F-4D97-AF65-F5344CB8AC3E}">
        <p14:creationId xmlns:p14="http://schemas.microsoft.com/office/powerpoint/2010/main" val="35401346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数据模式固定</a:t>
            </a:r>
            <a:r>
              <a:rPr lang="en-US" altLang="zh-CN" dirty="0" smtClean="0"/>
              <a:t>-----</a:t>
            </a:r>
            <a:r>
              <a:rPr lang="zh-CN" altLang="en-US" dirty="0" smtClean="0"/>
              <a:t>字段空缺，空间浪费  强事务性增加分片难度</a:t>
            </a:r>
            <a:r>
              <a:rPr lang="en-US" altLang="zh-CN" dirty="0" smtClean="0"/>
              <a:t>----</a:t>
            </a:r>
            <a:r>
              <a:rPr lang="zh-CN" altLang="en-US" dirty="0" smtClean="0"/>
              <a:t>水平扩展困难</a:t>
            </a:r>
          </a:p>
          <a:p>
            <a:r>
              <a:rPr lang="zh-CN" altLang="en-US" dirty="0" smtClean="0"/>
              <a:t>模式自由</a:t>
            </a:r>
            <a:r>
              <a:rPr lang="en-US" altLang="zh-CN" dirty="0" smtClean="0"/>
              <a:t>----</a:t>
            </a:r>
            <a:r>
              <a:rPr lang="zh-CN" altLang="en-US" dirty="0" smtClean="0"/>
              <a:t>适合复杂数据结构 分布式结构设计</a:t>
            </a:r>
            <a:r>
              <a:rPr lang="en-US" altLang="zh-CN" dirty="0" smtClean="0"/>
              <a:t>----</a:t>
            </a:r>
            <a:r>
              <a:rPr lang="zh-CN" altLang="en-US" dirty="0" smtClean="0"/>
              <a:t>良好的水平扩展性</a:t>
            </a:r>
          </a:p>
          <a:p>
            <a:endParaRPr lang="zh-CN" altLang="en-US" dirty="0" smtClean="0"/>
          </a:p>
          <a:p>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fld id="{F9C9F8AD-38F6-4812-8E25-58A478D004CF}" type="slidenum">
              <a:rPr lang="zh-CN" altLang="en-US" smtClean="0"/>
              <a:t>13</a:t>
            </a:fld>
            <a:endParaRPr lang="zh-CN" altLang="en-US"/>
          </a:p>
        </p:txBody>
      </p:sp>
    </p:spTree>
    <p:extLst>
      <p:ext uri="{BB962C8B-B14F-4D97-AF65-F5344CB8AC3E}">
        <p14:creationId xmlns:p14="http://schemas.microsoft.com/office/powerpoint/2010/main" val="35401346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9C9F8AD-38F6-4812-8E25-58A478D004CF}" type="slidenum">
              <a:rPr lang="zh-CN" altLang="en-US" smtClean="0"/>
              <a:t>16</a:t>
            </a:fld>
            <a:endParaRPr lang="zh-CN" altLang="en-US"/>
          </a:p>
        </p:txBody>
      </p:sp>
    </p:spTree>
    <p:extLst>
      <p:ext uri="{BB962C8B-B14F-4D97-AF65-F5344CB8AC3E}">
        <p14:creationId xmlns:p14="http://schemas.microsoft.com/office/powerpoint/2010/main" val="25100355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9C9F8AD-38F6-4812-8E25-58A478D004CF}" type="slidenum">
              <a:rPr lang="zh-CN" altLang="en-US" smtClean="0"/>
              <a:t>17</a:t>
            </a:fld>
            <a:endParaRPr lang="zh-CN" altLang="en-US"/>
          </a:p>
        </p:txBody>
      </p:sp>
    </p:spTree>
    <p:extLst>
      <p:ext uri="{BB962C8B-B14F-4D97-AF65-F5344CB8AC3E}">
        <p14:creationId xmlns:p14="http://schemas.microsoft.com/office/powerpoint/2010/main" val="25100355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在</a:t>
            </a:r>
            <a:r>
              <a:rPr lang="en-US" altLang="zh-CN" dirty="0" smtClean="0"/>
              <a:t>MVC</a:t>
            </a:r>
            <a:r>
              <a:rPr lang="zh-CN" altLang="en-US" dirty="0" smtClean="0"/>
              <a:t>设计模式中，模型响应用户请求并返回响应数据，视图负责格式化数据并把它们呈现给用户，业务逻辑和表示层分离</a:t>
            </a:r>
          </a:p>
          <a:p>
            <a:endParaRPr lang="en-US" altLang="zh-CN" dirty="0" smtClean="0"/>
          </a:p>
          <a:p>
            <a:r>
              <a:rPr lang="en-US" altLang="zh-CN" dirty="0" smtClean="0"/>
              <a:t>1.</a:t>
            </a:r>
            <a:r>
              <a:rPr lang="zh-CN" altLang="en-US" dirty="0" smtClean="0"/>
              <a:t>视图</a:t>
            </a:r>
            <a:r>
              <a:rPr lang="zh-CN" altLang="en-US" dirty="0" smtClean="0"/>
              <a:t>层 用</a:t>
            </a:r>
            <a:r>
              <a:rPr lang="en-US" altLang="zh-CN" dirty="0" smtClean="0"/>
              <a:t>HTML</a:t>
            </a:r>
            <a:r>
              <a:rPr lang="zh-CN" altLang="en-US" dirty="0" smtClean="0"/>
              <a:t>、</a:t>
            </a:r>
            <a:r>
              <a:rPr lang="en-US" altLang="zh-CN" dirty="0" err="1" smtClean="0"/>
              <a:t>javascript</a:t>
            </a:r>
            <a:r>
              <a:rPr lang="zh-CN" altLang="en-US" dirty="0" smtClean="0"/>
              <a:t>编写对应业务逻辑的网页界面。调用数据录入组件完成诊断流程子页面，并实现数据交互接口模块</a:t>
            </a:r>
          </a:p>
          <a:p>
            <a:r>
              <a:rPr lang="en-US" altLang="zh-CN" dirty="0" smtClean="0"/>
              <a:t>2.</a:t>
            </a:r>
            <a:r>
              <a:rPr lang="zh-CN" altLang="en-US" dirty="0" smtClean="0"/>
              <a:t>模型层 搭建</a:t>
            </a:r>
            <a:r>
              <a:rPr lang="en-US" altLang="zh-CN" dirty="0" err="1" smtClean="0"/>
              <a:t>MongoDB</a:t>
            </a:r>
            <a:r>
              <a:rPr lang="zh-CN" altLang="en-US" dirty="0" smtClean="0"/>
              <a:t>集群，利用</a:t>
            </a:r>
            <a:r>
              <a:rPr lang="en-US" altLang="zh-CN" dirty="0" err="1" smtClean="0"/>
              <a:t>Mongodb</a:t>
            </a:r>
            <a:r>
              <a:rPr lang="zh-CN" altLang="en-US" dirty="0" smtClean="0"/>
              <a:t>数据库驱动编写数据操作接口，实现数据的增删查改功能</a:t>
            </a:r>
          </a:p>
          <a:p>
            <a:r>
              <a:rPr lang="en-US" altLang="zh-CN" dirty="0" smtClean="0"/>
              <a:t>3.</a:t>
            </a:r>
            <a:r>
              <a:rPr lang="zh-CN" altLang="en-US" dirty="0" smtClean="0"/>
              <a:t>控制层 通过调用模型层的接口和推理引擎接口实现系统的新建病人信息、问诊流程、问诊信息保存、病人信息查询、问诊信息查询等业务</a:t>
            </a:r>
            <a:r>
              <a:rPr lang="zh-CN" altLang="en-US" dirty="0" smtClean="0"/>
              <a:t>逻辑</a:t>
            </a:r>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fld id="{F9C9F8AD-38F6-4812-8E25-58A478D004CF}" type="slidenum">
              <a:rPr lang="zh-CN" altLang="en-US" smtClean="0"/>
              <a:t>18</a:t>
            </a:fld>
            <a:endParaRPr lang="zh-CN" altLang="en-US"/>
          </a:p>
        </p:txBody>
      </p:sp>
    </p:spTree>
    <p:extLst>
      <p:ext uri="{BB962C8B-B14F-4D97-AF65-F5344CB8AC3E}">
        <p14:creationId xmlns:p14="http://schemas.microsoft.com/office/powerpoint/2010/main" val="33728999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041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6042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hangingPunct="1"/>
            <a:fld id="{F2CB80B6-B549-44AB-BC02-9E2D8841C6C3}" type="slidenum">
              <a:rPr lang="zh-CN" altLang="en-US" smtClean="0">
                <a:solidFill>
                  <a:srgbClr val="000000"/>
                </a:solidFill>
                <a:latin typeface="Arial" charset="0"/>
              </a:rPr>
              <a:pPr eaLnBrk="1" hangingPunct="1"/>
              <a:t>24</a:t>
            </a:fld>
            <a:endParaRPr lang="en-US" altLang="zh-CN" smtClean="0">
              <a:solidFill>
                <a:srgbClr val="000000"/>
              </a:solidFill>
              <a:latin typeface="Arial" charset="0"/>
            </a:endParaRPr>
          </a:p>
        </p:txBody>
      </p:sp>
    </p:spTree>
    <p:extLst>
      <p:ext uri="{BB962C8B-B14F-4D97-AF65-F5344CB8AC3E}">
        <p14:creationId xmlns:p14="http://schemas.microsoft.com/office/powerpoint/2010/main" val="31781761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041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6042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hangingPunct="1"/>
            <a:fld id="{F2CB80B6-B549-44AB-BC02-9E2D8841C6C3}" type="slidenum">
              <a:rPr lang="zh-CN" altLang="en-US" smtClean="0">
                <a:solidFill>
                  <a:srgbClr val="000000"/>
                </a:solidFill>
                <a:latin typeface="Arial" charset="0"/>
              </a:rPr>
              <a:pPr eaLnBrk="1" hangingPunct="1"/>
              <a:t>30</a:t>
            </a:fld>
            <a:endParaRPr lang="en-US" altLang="zh-CN" smtClean="0">
              <a:solidFill>
                <a:srgbClr val="000000"/>
              </a:solidFill>
              <a:latin typeface="Arial" charset="0"/>
            </a:endParaRPr>
          </a:p>
        </p:txBody>
      </p:sp>
    </p:spTree>
    <p:extLst>
      <p:ext uri="{BB962C8B-B14F-4D97-AF65-F5344CB8AC3E}">
        <p14:creationId xmlns:p14="http://schemas.microsoft.com/office/powerpoint/2010/main" val="611302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随着人口老龄化程度的加剧，</a:t>
            </a:r>
            <a:r>
              <a:rPr lang="en-US" altLang="zh-CN" dirty="0" smtClean="0"/>
              <a:t>AD</a:t>
            </a:r>
            <a:r>
              <a:rPr lang="zh-CN" altLang="en-US" dirty="0" smtClean="0"/>
              <a:t>已经成为继心血管疾病、肿瘤和脑卒中之后的第四位杀手，给社会和家庭带来沉重的负担</a:t>
            </a:r>
          </a:p>
          <a:p>
            <a:endParaRPr lang="zh-CN" altLang="en-US" dirty="0"/>
          </a:p>
        </p:txBody>
      </p:sp>
      <p:sp>
        <p:nvSpPr>
          <p:cNvPr id="4" name="灯片编号占位符 3"/>
          <p:cNvSpPr>
            <a:spLocks noGrp="1"/>
          </p:cNvSpPr>
          <p:nvPr>
            <p:ph type="sldNum" sz="quarter" idx="10"/>
          </p:nvPr>
        </p:nvSpPr>
        <p:spPr/>
        <p:txBody>
          <a:bodyPr/>
          <a:lstStyle/>
          <a:p>
            <a:fld id="{F9C9F8AD-38F6-4812-8E25-58A478D004CF}" type="slidenum">
              <a:rPr lang="zh-CN" altLang="en-US" smtClean="0"/>
              <a:t>31</a:t>
            </a:fld>
            <a:endParaRPr lang="zh-CN" altLang="en-US"/>
          </a:p>
        </p:txBody>
      </p:sp>
    </p:spTree>
    <p:extLst>
      <p:ext uri="{BB962C8B-B14F-4D97-AF65-F5344CB8AC3E}">
        <p14:creationId xmlns:p14="http://schemas.microsoft.com/office/powerpoint/2010/main" val="27523308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041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6042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hangingPunct="1"/>
            <a:fld id="{F2CB80B6-B549-44AB-BC02-9E2D8841C6C3}" type="slidenum">
              <a:rPr lang="zh-CN" altLang="en-US" smtClean="0">
                <a:solidFill>
                  <a:srgbClr val="000000"/>
                </a:solidFill>
                <a:latin typeface="Arial" charset="0"/>
              </a:rPr>
              <a:pPr eaLnBrk="1" hangingPunct="1"/>
              <a:t>35</a:t>
            </a:fld>
            <a:endParaRPr lang="en-US" altLang="zh-CN" smtClean="0">
              <a:solidFill>
                <a:srgbClr val="000000"/>
              </a:solidFill>
              <a:latin typeface="Arial" charset="0"/>
            </a:endParaRPr>
          </a:p>
        </p:txBody>
      </p:sp>
    </p:spTree>
    <p:extLst>
      <p:ext uri="{BB962C8B-B14F-4D97-AF65-F5344CB8AC3E}">
        <p14:creationId xmlns:p14="http://schemas.microsoft.com/office/powerpoint/2010/main" val="21395680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041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zh-CN" altLang="en-US" dirty="0" smtClean="0"/>
              <a:t>这是我的答辩提纲，论文从以下五个部分展开</a:t>
            </a:r>
          </a:p>
        </p:txBody>
      </p:sp>
      <p:sp>
        <p:nvSpPr>
          <p:cNvPr id="6042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hangingPunct="1"/>
            <a:fld id="{F2CB80B6-B549-44AB-BC02-9E2D8841C6C3}" type="slidenum">
              <a:rPr lang="zh-CN" altLang="en-US" smtClean="0">
                <a:solidFill>
                  <a:srgbClr val="000000"/>
                </a:solidFill>
                <a:latin typeface="Arial" charset="0"/>
              </a:rPr>
              <a:pPr eaLnBrk="1" hangingPunct="1"/>
              <a:t>2</a:t>
            </a:fld>
            <a:endParaRPr lang="en-US" altLang="zh-CN" smtClean="0">
              <a:solidFill>
                <a:srgbClr val="000000"/>
              </a:solidFill>
              <a:latin typeface="Arial" charset="0"/>
            </a:endParaRPr>
          </a:p>
        </p:txBody>
      </p:sp>
    </p:spTree>
    <p:extLst>
      <p:ext uri="{BB962C8B-B14F-4D97-AF65-F5344CB8AC3E}">
        <p14:creationId xmlns:p14="http://schemas.microsoft.com/office/powerpoint/2010/main" val="4101469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社区医疗服务为居民提供基本的医疗服务，是我国医疗体制改革和社区建设的重要组成部分。它是以人的保健为中心、家庭为单位、社区为范围导向，以妇女儿童、老年人、慢性病、残疾人和脆弱人群为重点，以解决社区主要问题、满足社区基本卫生需求为目的，融预防、医疗、保健、健康教育为一体的，有效、经济、综合、连续的基层医疗服</a:t>
            </a:r>
            <a:endParaRPr lang="zh-CN" altLang="en-US" dirty="0"/>
          </a:p>
        </p:txBody>
      </p:sp>
      <p:sp>
        <p:nvSpPr>
          <p:cNvPr id="4" name="灯片编号占位符 3"/>
          <p:cNvSpPr>
            <a:spLocks noGrp="1"/>
          </p:cNvSpPr>
          <p:nvPr>
            <p:ph type="sldNum" sz="quarter" idx="10"/>
          </p:nvPr>
        </p:nvSpPr>
        <p:spPr/>
        <p:txBody>
          <a:bodyPr/>
          <a:lstStyle/>
          <a:p>
            <a:fld id="{F9C9F8AD-38F6-4812-8E25-58A478D004CF}" type="slidenum">
              <a:rPr lang="zh-CN" altLang="en-US" smtClean="0"/>
              <a:t>3</a:t>
            </a:fld>
            <a:endParaRPr lang="zh-CN" altLang="en-US"/>
          </a:p>
        </p:txBody>
      </p:sp>
    </p:spTree>
    <p:extLst>
      <p:ext uri="{BB962C8B-B14F-4D97-AF65-F5344CB8AC3E}">
        <p14:creationId xmlns:p14="http://schemas.microsoft.com/office/powerpoint/2010/main" val="30125119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患者集中于上级医院而没有向基层合理分流</a:t>
            </a:r>
            <a:endParaRPr lang="zh-CN" altLang="en-US" dirty="0" smtClean="0"/>
          </a:p>
        </p:txBody>
      </p:sp>
      <p:sp>
        <p:nvSpPr>
          <p:cNvPr id="4" name="灯片编号占位符 3"/>
          <p:cNvSpPr>
            <a:spLocks noGrp="1"/>
          </p:cNvSpPr>
          <p:nvPr>
            <p:ph type="sldNum" sz="quarter" idx="10"/>
          </p:nvPr>
        </p:nvSpPr>
        <p:spPr/>
        <p:txBody>
          <a:bodyPr/>
          <a:lstStyle/>
          <a:p>
            <a:fld id="{F9C9F8AD-38F6-4812-8E25-58A478D004CF}" type="slidenum">
              <a:rPr lang="zh-CN" altLang="en-US" smtClean="0"/>
              <a:t>4</a:t>
            </a:fld>
            <a:endParaRPr lang="zh-CN" altLang="en-US"/>
          </a:p>
        </p:txBody>
      </p:sp>
    </p:spTree>
    <p:extLst>
      <p:ext uri="{BB962C8B-B14F-4D97-AF65-F5344CB8AC3E}">
        <p14:creationId xmlns:p14="http://schemas.microsoft.com/office/powerpoint/2010/main" val="5875996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如</a:t>
            </a:r>
            <a:r>
              <a:rPr lang="en-US" altLang="zh-CN" dirty="0" smtClean="0"/>
              <a:t>2005</a:t>
            </a:r>
            <a:r>
              <a:rPr lang="zh-CN" altLang="en-US" dirty="0" smtClean="0"/>
              <a:t>年发表于</a:t>
            </a:r>
            <a:r>
              <a:rPr lang="en-US" altLang="zh-CN" dirty="0" smtClean="0"/>
              <a:t>JAMA</a:t>
            </a:r>
            <a:r>
              <a:rPr lang="zh-CN" altLang="en-US" dirty="0" smtClean="0"/>
              <a:t>的系统性回顾中显示，</a:t>
            </a:r>
            <a:r>
              <a:rPr lang="en-US" altLang="zh-CN" dirty="0" smtClean="0"/>
              <a:t>97</a:t>
            </a:r>
            <a:r>
              <a:rPr lang="zh-CN" altLang="en-US" dirty="0" smtClean="0"/>
              <a:t>项经过严格挑选的随机研究中</a:t>
            </a:r>
            <a:r>
              <a:rPr lang="en-US" altLang="zh-CN" dirty="0" smtClean="0"/>
              <a:t>62</a:t>
            </a:r>
            <a:r>
              <a:rPr lang="zh-CN" altLang="en-US" dirty="0" smtClean="0"/>
              <a:t>份（</a:t>
            </a:r>
            <a:r>
              <a:rPr lang="en-US" altLang="zh-CN" dirty="0" smtClean="0"/>
              <a:t>64%</a:t>
            </a:r>
            <a:r>
              <a:rPr lang="zh-CN" altLang="en-US" dirty="0" smtClean="0"/>
              <a:t>）发现临床决策支持系统可提高医生的工作质量</a:t>
            </a:r>
            <a:r>
              <a:rPr lang="en-US" altLang="zh-CN" dirty="0" smtClean="0"/>
              <a:t>[8]</a:t>
            </a:r>
            <a:r>
              <a:rPr lang="zh-CN" altLang="en-US" dirty="0" smtClean="0"/>
              <a:t>，这个结果与</a:t>
            </a:r>
            <a:r>
              <a:rPr lang="en-US" altLang="zh-CN" dirty="0" smtClean="0"/>
              <a:t>1998</a:t>
            </a:r>
            <a:r>
              <a:rPr lang="zh-CN" altLang="en-US" dirty="0" smtClean="0"/>
              <a:t>年同样发表于</a:t>
            </a:r>
            <a:r>
              <a:rPr lang="en-US" altLang="zh-CN" dirty="0" smtClean="0"/>
              <a:t>JAMA</a:t>
            </a:r>
            <a:r>
              <a:rPr lang="zh-CN" altLang="en-US" dirty="0" smtClean="0"/>
              <a:t>的</a:t>
            </a:r>
            <a:r>
              <a:rPr lang="en-US" altLang="zh-CN" dirty="0" smtClean="0"/>
              <a:t>66%</a:t>
            </a:r>
            <a:r>
              <a:rPr lang="zh-CN" altLang="en-US" dirty="0" smtClean="0"/>
              <a:t>（</a:t>
            </a:r>
            <a:r>
              <a:rPr lang="en-US" altLang="zh-CN" dirty="0" smtClean="0"/>
              <a:t>43/65</a:t>
            </a:r>
            <a:r>
              <a:rPr lang="zh-CN" altLang="en-US" dirty="0" smtClean="0"/>
              <a:t>）的结果相类似</a:t>
            </a:r>
            <a:r>
              <a:rPr lang="en-US" altLang="zh-CN" dirty="0" smtClean="0"/>
              <a:t>[7]</a:t>
            </a:r>
            <a:r>
              <a:rPr lang="zh-CN" altLang="en-US" dirty="0" smtClean="0"/>
              <a:t> </a:t>
            </a:r>
            <a:r>
              <a:rPr lang="en-US" altLang="zh-CN" dirty="0" smtClean="0"/>
              <a:t>1.</a:t>
            </a:r>
            <a:r>
              <a:rPr lang="zh-CN" altLang="en-US" dirty="0" smtClean="0"/>
              <a:t>帮助医生解决复杂的医学问题，作为医生诊断、治疗以及预防的辅助</a:t>
            </a:r>
            <a:r>
              <a:rPr lang="zh-CN" altLang="en-US" dirty="0" smtClean="0"/>
              <a:t>工具</a:t>
            </a:r>
            <a:endParaRPr lang="zh-CN" altLang="en-US" dirty="0" smtClean="0"/>
          </a:p>
        </p:txBody>
      </p:sp>
      <p:sp>
        <p:nvSpPr>
          <p:cNvPr id="4" name="灯片编号占位符 3"/>
          <p:cNvSpPr>
            <a:spLocks noGrp="1"/>
          </p:cNvSpPr>
          <p:nvPr>
            <p:ph type="sldNum" sz="quarter" idx="10"/>
          </p:nvPr>
        </p:nvSpPr>
        <p:spPr/>
        <p:txBody>
          <a:bodyPr/>
          <a:lstStyle/>
          <a:p>
            <a:fld id="{F9C9F8AD-38F6-4812-8E25-58A478D004CF}" type="slidenum">
              <a:rPr lang="zh-CN" altLang="en-US" smtClean="0"/>
              <a:t>5</a:t>
            </a:fld>
            <a:endParaRPr lang="zh-CN" altLang="en-US"/>
          </a:p>
        </p:txBody>
      </p:sp>
    </p:spTree>
    <p:extLst>
      <p:ext uri="{BB962C8B-B14F-4D97-AF65-F5344CB8AC3E}">
        <p14:creationId xmlns:p14="http://schemas.microsoft.com/office/powerpoint/2010/main" val="26363180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这就是临床决策支持系统。临床决策支持系统对医生看病的观察、诊断和治疗模</a:t>
            </a:r>
          </a:p>
          <a:p>
            <a:r>
              <a:rPr lang="zh-CN" altLang="en-US" dirty="0" smtClean="0"/>
              <a:t>充分利用各地的医疗专家的知识和诊疗经验，在先进技术手段的支持下帮助并提高城乡基层医护人员的诊疗水平，做到“知识与技术下基层”，使一些常见病、多发病在城乡社区医院做到规范化诊疗</a:t>
            </a:r>
            <a:endParaRPr lang="en-US" altLang="zh-CN" dirty="0" smtClean="0"/>
          </a:p>
        </p:txBody>
      </p:sp>
      <p:sp>
        <p:nvSpPr>
          <p:cNvPr id="4" name="灯片编号占位符 3"/>
          <p:cNvSpPr>
            <a:spLocks noGrp="1"/>
          </p:cNvSpPr>
          <p:nvPr>
            <p:ph type="sldNum" sz="quarter" idx="10"/>
          </p:nvPr>
        </p:nvSpPr>
        <p:spPr/>
        <p:txBody>
          <a:bodyPr/>
          <a:lstStyle/>
          <a:p>
            <a:fld id="{F9C9F8AD-38F6-4812-8E25-58A478D004CF}" type="slidenum">
              <a:rPr lang="zh-CN" altLang="en-US" smtClean="0"/>
              <a:t>6</a:t>
            </a:fld>
            <a:endParaRPr lang="zh-CN" altLang="en-US"/>
          </a:p>
        </p:txBody>
      </p:sp>
    </p:spTree>
    <p:extLst>
      <p:ext uri="{BB962C8B-B14F-4D97-AF65-F5344CB8AC3E}">
        <p14:creationId xmlns:p14="http://schemas.microsoft.com/office/powerpoint/2010/main" val="17609426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9C9F8AD-38F6-4812-8E25-58A478D004CF}" type="slidenum">
              <a:rPr lang="zh-CN" altLang="en-US" smtClean="0"/>
              <a:t>7</a:t>
            </a:fld>
            <a:endParaRPr lang="zh-CN" altLang="en-US"/>
          </a:p>
        </p:txBody>
      </p:sp>
    </p:spTree>
    <p:extLst>
      <p:ext uri="{BB962C8B-B14F-4D97-AF65-F5344CB8AC3E}">
        <p14:creationId xmlns:p14="http://schemas.microsoft.com/office/powerpoint/2010/main" val="17609426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9C9F8AD-38F6-4812-8E25-58A478D004CF}" type="slidenum">
              <a:rPr lang="zh-CN" altLang="en-US" smtClean="0"/>
              <a:t>8</a:t>
            </a:fld>
            <a:endParaRPr lang="zh-CN" altLang="en-US"/>
          </a:p>
        </p:txBody>
      </p:sp>
    </p:spTree>
    <p:extLst>
      <p:ext uri="{BB962C8B-B14F-4D97-AF65-F5344CB8AC3E}">
        <p14:creationId xmlns:p14="http://schemas.microsoft.com/office/powerpoint/2010/main" val="17497887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9C9F8AD-38F6-4812-8E25-58A478D004CF}" type="slidenum">
              <a:rPr lang="zh-CN" altLang="en-US" smtClean="0"/>
              <a:t>9</a:t>
            </a:fld>
            <a:endParaRPr lang="zh-CN" altLang="en-US"/>
          </a:p>
        </p:txBody>
      </p:sp>
    </p:spTree>
    <p:extLst>
      <p:ext uri="{BB962C8B-B14F-4D97-AF65-F5344CB8AC3E}">
        <p14:creationId xmlns:p14="http://schemas.microsoft.com/office/powerpoint/2010/main" val="27387947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D6A9FB0C-B183-40D2-95EB-93C86A997F4D}" type="datetimeFigureOut">
              <a:rPr lang="zh-CN" altLang="en-US" smtClean="0"/>
              <a:t>2014/2/28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A623FB0-A3A7-419C-8618-CBA9B425EC5F}" type="slidenum">
              <a:rPr lang="zh-CN" altLang="en-US" smtClean="0"/>
              <a:t>‹#›</a:t>
            </a:fld>
            <a:endParaRPr lang="zh-CN" altLang="en-US"/>
          </a:p>
        </p:txBody>
      </p:sp>
    </p:spTree>
    <p:extLst>
      <p:ext uri="{BB962C8B-B14F-4D97-AF65-F5344CB8AC3E}">
        <p14:creationId xmlns:p14="http://schemas.microsoft.com/office/powerpoint/2010/main" val="5502349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6A9FB0C-B183-40D2-95EB-93C86A997F4D}" type="datetimeFigureOut">
              <a:rPr lang="zh-CN" altLang="en-US" smtClean="0"/>
              <a:t>2014/2/28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A623FB0-A3A7-419C-8618-CBA9B425EC5F}" type="slidenum">
              <a:rPr lang="zh-CN" altLang="en-US" smtClean="0"/>
              <a:t>‹#›</a:t>
            </a:fld>
            <a:endParaRPr lang="zh-CN" altLang="en-US"/>
          </a:p>
        </p:txBody>
      </p:sp>
    </p:spTree>
    <p:extLst>
      <p:ext uri="{BB962C8B-B14F-4D97-AF65-F5344CB8AC3E}">
        <p14:creationId xmlns:p14="http://schemas.microsoft.com/office/powerpoint/2010/main" val="14658197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6A9FB0C-B183-40D2-95EB-93C86A997F4D}" type="datetimeFigureOut">
              <a:rPr lang="zh-CN" altLang="en-US" smtClean="0"/>
              <a:t>2014/2/28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A623FB0-A3A7-419C-8618-CBA9B425EC5F}" type="slidenum">
              <a:rPr lang="zh-CN" altLang="en-US" smtClean="0"/>
              <a:t>‹#›</a:t>
            </a:fld>
            <a:endParaRPr lang="zh-CN" altLang="en-US"/>
          </a:p>
        </p:txBody>
      </p:sp>
    </p:spTree>
    <p:extLst>
      <p:ext uri="{BB962C8B-B14F-4D97-AF65-F5344CB8AC3E}">
        <p14:creationId xmlns:p14="http://schemas.microsoft.com/office/powerpoint/2010/main" val="133363955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Rectangle 4"/>
          <p:cNvSpPr>
            <a:spLocks noGrp="1" noChangeArrowheads="1"/>
          </p:cNvSpPr>
          <p:nvPr>
            <p:ph type="dt" sz="half" idx="10"/>
          </p:nvPr>
        </p:nvSpPr>
        <p:spPr/>
        <p:txBody>
          <a:bodyPr/>
          <a:lstStyle>
            <a:lvl1pPr fontAlgn="auto">
              <a:spcBef>
                <a:spcPts val="0"/>
              </a:spcBef>
              <a:spcAft>
                <a:spcPts val="0"/>
              </a:spcAft>
              <a:defRPr/>
            </a:lvl1pPr>
          </a:lstStyle>
          <a:p>
            <a:pPr>
              <a:defRPr/>
            </a:pPr>
            <a:endParaRPr lang="en-US" altLang="zh-CN"/>
          </a:p>
        </p:txBody>
      </p:sp>
      <p:sp>
        <p:nvSpPr>
          <p:cNvPr id="5" name="Rectangle 5"/>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fontAlgn="auto">
              <a:spcBef>
                <a:spcPts val="0"/>
              </a:spcBef>
              <a:spcAft>
                <a:spcPts val="0"/>
              </a:spcAft>
              <a:defRPr/>
            </a:lvl1pPr>
          </a:lstStyle>
          <a:p>
            <a:pPr>
              <a:defRPr/>
            </a:pPr>
            <a:fld id="{32FB4426-5738-4515-A79A-7AFEF728041A}" type="slidenum">
              <a:rPr lang="en-US" altLang="zh-CN"/>
              <a:pPr>
                <a:defRPr/>
              </a:pPr>
              <a:t>‹#›</a:t>
            </a:fld>
            <a:endParaRPr lang="en-US" altLang="zh-CN"/>
          </a:p>
        </p:txBody>
      </p:sp>
    </p:spTree>
    <p:extLst>
      <p:ext uri="{BB962C8B-B14F-4D97-AF65-F5344CB8AC3E}">
        <p14:creationId xmlns:p14="http://schemas.microsoft.com/office/powerpoint/2010/main" val="302182403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p:txBody>
          <a:bodyPr/>
          <a:lstStyle>
            <a:lvl1pPr fontAlgn="auto">
              <a:spcBef>
                <a:spcPts val="0"/>
              </a:spcBef>
              <a:spcAft>
                <a:spcPts val="0"/>
              </a:spcAft>
              <a:defRPr/>
            </a:lvl1pPr>
          </a:lstStyle>
          <a:p>
            <a:pPr>
              <a:defRPr/>
            </a:pPr>
            <a:endParaRPr lang="en-US" altLang="zh-CN"/>
          </a:p>
        </p:txBody>
      </p:sp>
      <p:sp>
        <p:nvSpPr>
          <p:cNvPr id="5" name="Rectangle 5"/>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fontAlgn="auto">
              <a:spcBef>
                <a:spcPts val="0"/>
              </a:spcBef>
              <a:spcAft>
                <a:spcPts val="0"/>
              </a:spcAft>
              <a:defRPr/>
            </a:lvl1pPr>
          </a:lstStyle>
          <a:p>
            <a:pPr>
              <a:defRPr/>
            </a:pPr>
            <a:fld id="{1F81533B-888C-4A32-B1D3-39D778DA3F0A}" type="slidenum">
              <a:rPr lang="en-US" altLang="zh-CN"/>
              <a:pPr>
                <a:defRPr/>
              </a:pPr>
              <a:t>‹#›</a:t>
            </a:fld>
            <a:endParaRPr lang="en-US" altLang="zh-CN"/>
          </a:p>
        </p:txBody>
      </p:sp>
    </p:spTree>
    <p:extLst>
      <p:ext uri="{BB962C8B-B14F-4D97-AF65-F5344CB8AC3E}">
        <p14:creationId xmlns:p14="http://schemas.microsoft.com/office/powerpoint/2010/main" val="19047601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4"/>
          <p:cNvSpPr>
            <a:spLocks noGrp="1" noChangeArrowheads="1"/>
          </p:cNvSpPr>
          <p:nvPr>
            <p:ph type="dt" sz="half" idx="10"/>
          </p:nvPr>
        </p:nvSpPr>
        <p:spPr/>
        <p:txBody>
          <a:bodyPr/>
          <a:lstStyle>
            <a:lvl1pPr fontAlgn="auto">
              <a:spcBef>
                <a:spcPts val="0"/>
              </a:spcBef>
              <a:spcAft>
                <a:spcPts val="0"/>
              </a:spcAft>
              <a:defRPr/>
            </a:lvl1pPr>
          </a:lstStyle>
          <a:p>
            <a:pPr>
              <a:defRPr/>
            </a:pPr>
            <a:endParaRPr lang="en-US" altLang="zh-CN"/>
          </a:p>
        </p:txBody>
      </p:sp>
      <p:sp>
        <p:nvSpPr>
          <p:cNvPr id="5" name="Rectangle 5"/>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fontAlgn="auto">
              <a:spcBef>
                <a:spcPts val="0"/>
              </a:spcBef>
              <a:spcAft>
                <a:spcPts val="0"/>
              </a:spcAft>
              <a:defRPr/>
            </a:lvl1pPr>
          </a:lstStyle>
          <a:p>
            <a:pPr>
              <a:defRPr/>
            </a:pPr>
            <a:fld id="{5A8FFCAC-800E-4FC6-923C-7475918DC2D1}" type="slidenum">
              <a:rPr lang="en-US" altLang="zh-CN"/>
              <a:pPr>
                <a:defRPr/>
              </a:pPr>
              <a:t>‹#›</a:t>
            </a:fld>
            <a:endParaRPr lang="en-US" altLang="zh-CN"/>
          </a:p>
        </p:txBody>
      </p:sp>
    </p:spTree>
    <p:extLst>
      <p:ext uri="{BB962C8B-B14F-4D97-AF65-F5344CB8AC3E}">
        <p14:creationId xmlns:p14="http://schemas.microsoft.com/office/powerpoint/2010/main" val="143360675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
          <p:cNvSpPr>
            <a:spLocks noGrp="1" noChangeArrowheads="1"/>
          </p:cNvSpPr>
          <p:nvPr>
            <p:ph type="dt" sz="half" idx="10"/>
          </p:nvPr>
        </p:nvSpPr>
        <p:spPr/>
        <p:txBody>
          <a:bodyPr/>
          <a:lstStyle>
            <a:lvl1pPr fontAlgn="auto">
              <a:spcBef>
                <a:spcPts val="0"/>
              </a:spcBef>
              <a:spcAft>
                <a:spcPts val="0"/>
              </a:spcAft>
              <a:defRPr/>
            </a:lvl1pPr>
          </a:lstStyle>
          <a:p>
            <a:pPr>
              <a:defRPr/>
            </a:pPr>
            <a:endParaRPr lang="en-US" altLang="zh-CN"/>
          </a:p>
        </p:txBody>
      </p:sp>
      <p:sp>
        <p:nvSpPr>
          <p:cNvPr id="6" name="Rectangle 5"/>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fontAlgn="auto">
              <a:spcBef>
                <a:spcPts val="0"/>
              </a:spcBef>
              <a:spcAft>
                <a:spcPts val="0"/>
              </a:spcAft>
              <a:defRPr/>
            </a:lvl1pPr>
          </a:lstStyle>
          <a:p>
            <a:pPr>
              <a:defRPr/>
            </a:pPr>
            <a:fld id="{CD89F224-AFF1-4D47-940B-D850241BD4D6}" type="slidenum">
              <a:rPr lang="en-US" altLang="zh-CN"/>
              <a:pPr>
                <a:defRPr/>
              </a:pPr>
              <a:t>‹#›</a:t>
            </a:fld>
            <a:endParaRPr lang="en-US" altLang="zh-CN"/>
          </a:p>
        </p:txBody>
      </p:sp>
    </p:spTree>
    <p:extLst>
      <p:ext uri="{BB962C8B-B14F-4D97-AF65-F5344CB8AC3E}">
        <p14:creationId xmlns:p14="http://schemas.microsoft.com/office/powerpoint/2010/main" val="68338811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4"/>
          <p:cNvSpPr>
            <a:spLocks noGrp="1" noChangeArrowheads="1"/>
          </p:cNvSpPr>
          <p:nvPr>
            <p:ph type="dt" sz="half" idx="10"/>
          </p:nvPr>
        </p:nvSpPr>
        <p:spPr/>
        <p:txBody>
          <a:bodyPr/>
          <a:lstStyle>
            <a:lvl1pPr fontAlgn="auto">
              <a:spcBef>
                <a:spcPts val="0"/>
              </a:spcBef>
              <a:spcAft>
                <a:spcPts val="0"/>
              </a:spcAft>
              <a:defRPr/>
            </a:lvl1pPr>
          </a:lstStyle>
          <a:p>
            <a:pPr>
              <a:defRPr/>
            </a:pPr>
            <a:endParaRPr lang="en-US" altLang="zh-CN"/>
          </a:p>
        </p:txBody>
      </p:sp>
      <p:sp>
        <p:nvSpPr>
          <p:cNvPr id="8" name="Rectangle 5"/>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ltLang="zh-CN"/>
          </a:p>
        </p:txBody>
      </p:sp>
      <p:sp>
        <p:nvSpPr>
          <p:cNvPr id="9" name="Rectangle 6"/>
          <p:cNvSpPr>
            <a:spLocks noGrp="1" noChangeArrowheads="1"/>
          </p:cNvSpPr>
          <p:nvPr>
            <p:ph type="sldNum" sz="quarter" idx="12"/>
          </p:nvPr>
        </p:nvSpPr>
        <p:spPr/>
        <p:txBody>
          <a:bodyPr/>
          <a:lstStyle>
            <a:lvl1pPr fontAlgn="auto">
              <a:spcBef>
                <a:spcPts val="0"/>
              </a:spcBef>
              <a:spcAft>
                <a:spcPts val="0"/>
              </a:spcAft>
              <a:defRPr/>
            </a:lvl1pPr>
          </a:lstStyle>
          <a:p>
            <a:pPr>
              <a:defRPr/>
            </a:pPr>
            <a:fld id="{12BECFE9-0E7B-4F03-B555-78B9B661D307}" type="slidenum">
              <a:rPr lang="en-US" altLang="zh-CN"/>
              <a:pPr>
                <a:defRPr/>
              </a:pPr>
              <a:t>‹#›</a:t>
            </a:fld>
            <a:endParaRPr lang="en-US" altLang="zh-CN"/>
          </a:p>
        </p:txBody>
      </p:sp>
    </p:spTree>
    <p:extLst>
      <p:ext uri="{BB962C8B-B14F-4D97-AF65-F5344CB8AC3E}">
        <p14:creationId xmlns:p14="http://schemas.microsoft.com/office/powerpoint/2010/main" val="335276687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4"/>
          <p:cNvSpPr>
            <a:spLocks noGrp="1" noChangeArrowheads="1"/>
          </p:cNvSpPr>
          <p:nvPr>
            <p:ph type="dt" sz="half" idx="10"/>
          </p:nvPr>
        </p:nvSpPr>
        <p:spPr/>
        <p:txBody>
          <a:bodyPr/>
          <a:lstStyle>
            <a:lvl1pPr fontAlgn="auto">
              <a:spcBef>
                <a:spcPts val="0"/>
              </a:spcBef>
              <a:spcAft>
                <a:spcPts val="0"/>
              </a:spcAft>
              <a:defRPr/>
            </a:lvl1pPr>
          </a:lstStyle>
          <a:p>
            <a:pPr>
              <a:defRPr/>
            </a:pPr>
            <a:endParaRPr lang="en-US" altLang="zh-CN"/>
          </a:p>
        </p:txBody>
      </p:sp>
      <p:sp>
        <p:nvSpPr>
          <p:cNvPr id="4" name="Rectangle 5"/>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ltLang="zh-CN"/>
          </a:p>
        </p:txBody>
      </p:sp>
      <p:sp>
        <p:nvSpPr>
          <p:cNvPr id="5" name="Rectangle 6"/>
          <p:cNvSpPr>
            <a:spLocks noGrp="1" noChangeArrowheads="1"/>
          </p:cNvSpPr>
          <p:nvPr>
            <p:ph type="sldNum" sz="quarter" idx="12"/>
          </p:nvPr>
        </p:nvSpPr>
        <p:spPr/>
        <p:txBody>
          <a:bodyPr/>
          <a:lstStyle>
            <a:lvl1pPr fontAlgn="auto">
              <a:spcBef>
                <a:spcPts val="0"/>
              </a:spcBef>
              <a:spcAft>
                <a:spcPts val="0"/>
              </a:spcAft>
              <a:defRPr/>
            </a:lvl1pPr>
          </a:lstStyle>
          <a:p>
            <a:pPr>
              <a:defRPr/>
            </a:pPr>
            <a:fld id="{47687745-32C5-46B2-B2C7-FFC9046A7558}" type="slidenum">
              <a:rPr lang="en-US" altLang="zh-CN"/>
              <a:pPr>
                <a:defRPr/>
              </a:pPr>
              <a:t>‹#›</a:t>
            </a:fld>
            <a:endParaRPr lang="en-US" altLang="zh-CN"/>
          </a:p>
        </p:txBody>
      </p:sp>
    </p:spTree>
    <p:extLst>
      <p:ext uri="{BB962C8B-B14F-4D97-AF65-F5344CB8AC3E}">
        <p14:creationId xmlns:p14="http://schemas.microsoft.com/office/powerpoint/2010/main" val="283618378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pic>
        <p:nvPicPr>
          <p:cNvPr id="2" name="Picture 6" descr="D:\My Documents\数字化医疗工程技术开发\PPT准备\课题五\背景.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175" y="0"/>
            <a:ext cx="913765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4"/>
          <p:cNvSpPr>
            <a:spLocks noGrp="1" noChangeArrowheads="1"/>
          </p:cNvSpPr>
          <p:nvPr>
            <p:ph type="dt" sz="half" idx="10"/>
          </p:nvPr>
        </p:nvSpPr>
        <p:spPr/>
        <p:txBody>
          <a:bodyPr/>
          <a:lstStyle>
            <a:lvl1pPr fontAlgn="auto">
              <a:spcBef>
                <a:spcPts val="0"/>
              </a:spcBef>
              <a:spcAft>
                <a:spcPts val="0"/>
              </a:spcAft>
              <a:defRPr/>
            </a:lvl1pPr>
          </a:lstStyle>
          <a:p>
            <a:pPr>
              <a:defRPr/>
            </a:pPr>
            <a:endParaRPr lang="en-US" altLang="zh-CN"/>
          </a:p>
        </p:txBody>
      </p:sp>
      <p:sp>
        <p:nvSpPr>
          <p:cNvPr id="4" name="Rectangle 5"/>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ltLang="zh-CN"/>
          </a:p>
        </p:txBody>
      </p:sp>
      <p:sp>
        <p:nvSpPr>
          <p:cNvPr id="5" name="Rectangle 6"/>
          <p:cNvSpPr>
            <a:spLocks noGrp="1" noChangeArrowheads="1"/>
          </p:cNvSpPr>
          <p:nvPr>
            <p:ph type="sldNum" sz="quarter" idx="12"/>
          </p:nvPr>
        </p:nvSpPr>
        <p:spPr/>
        <p:txBody>
          <a:bodyPr/>
          <a:lstStyle>
            <a:lvl1pPr fontAlgn="auto">
              <a:spcBef>
                <a:spcPts val="0"/>
              </a:spcBef>
              <a:spcAft>
                <a:spcPts val="0"/>
              </a:spcAft>
              <a:defRPr/>
            </a:lvl1pPr>
          </a:lstStyle>
          <a:p>
            <a:pPr>
              <a:defRPr/>
            </a:pPr>
            <a:fld id="{D2A91896-4F5D-4807-B8D8-2588A25F2E34}" type="slidenum">
              <a:rPr lang="en-US" altLang="zh-CN"/>
              <a:pPr>
                <a:defRPr/>
              </a:pPr>
              <a:t>‹#›</a:t>
            </a:fld>
            <a:endParaRPr lang="en-US" altLang="zh-CN" dirty="0"/>
          </a:p>
        </p:txBody>
      </p:sp>
    </p:spTree>
    <p:extLst>
      <p:ext uri="{BB962C8B-B14F-4D97-AF65-F5344CB8AC3E}">
        <p14:creationId xmlns:p14="http://schemas.microsoft.com/office/powerpoint/2010/main" val="268050618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pic>
        <p:nvPicPr>
          <p:cNvPr id="5" name="Picture 1" descr="D:\My Documents\数字化医疗工程技术开发\PPT准备\课题五\背景.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175" y="0"/>
            <a:ext cx="913765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6" name="Rectangle 5"/>
          <p:cNvSpPr>
            <a:spLocks noGrp="1" noChangeArrowheads="1"/>
          </p:cNvSpPr>
          <p:nvPr>
            <p:ph type="dt" sz="half" idx="10"/>
          </p:nvPr>
        </p:nvSpPr>
        <p:spPr/>
        <p:txBody>
          <a:bodyPr/>
          <a:lstStyle>
            <a:lvl1pPr fontAlgn="auto">
              <a:spcBef>
                <a:spcPts val="0"/>
              </a:spcBef>
              <a:spcAft>
                <a:spcPts val="0"/>
              </a:spcAft>
              <a:defRPr/>
            </a:lvl1pPr>
          </a:lstStyle>
          <a:p>
            <a:pPr>
              <a:defRPr/>
            </a:pPr>
            <a:endParaRPr lang="en-US" altLang="zh-CN"/>
          </a:p>
        </p:txBody>
      </p:sp>
      <p:sp>
        <p:nvSpPr>
          <p:cNvPr id="7" name="Rectangle 6"/>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ltLang="zh-CN"/>
          </a:p>
        </p:txBody>
      </p:sp>
      <p:sp>
        <p:nvSpPr>
          <p:cNvPr id="8" name="Rectangle 7"/>
          <p:cNvSpPr>
            <a:spLocks noGrp="1" noChangeArrowheads="1"/>
          </p:cNvSpPr>
          <p:nvPr>
            <p:ph type="sldNum" sz="quarter" idx="12"/>
          </p:nvPr>
        </p:nvSpPr>
        <p:spPr/>
        <p:txBody>
          <a:bodyPr/>
          <a:lstStyle>
            <a:lvl1pPr fontAlgn="auto">
              <a:spcBef>
                <a:spcPts val="0"/>
              </a:spcBef>
              <a:spcAft>
                <a:spcPts val="0"/>
              </a:spcAft>
              <a:defRPr/>
            </a:lvl1pPr>
          </a:lstStyle>
          <a:p>
            <a:pPr>
              <a:defRPr/>
            </a:pPr>
            <a:fld id="{A490D66C-8351-4BCF-923D-AF0F43F01F05}" type="slidenum">
              <a:rPr lang="en-US" altLang="zh-CN"/>
              <a:pPr>
                <a:defRPr/>
              </a:pPr>
              <a:t>‹#›</a:t>
            </a:fld>
            <a:endParaRPr lang="en-US" altLang="zh-CN"/>
          </a:p>
        </p:txBody>
      </p:sp>
    </p:spTree>
    <p:extLst>
      <p:ext uri="{BB962C8B-B14F-4D97-AF65-F5344CB8AC3E}">
        <p14:creationId xmlns:p14="http://schemas.microsoft.com/office/powerpoint/2010/main" val="42012842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6A9FB0C-B183-40D2-95EB-93C86A997F4D}" type="datetimeFigureOut">
              <a:rPr lang="zh-CN" altLang="en-US" smtClean="0"/>
              <a:t>2014/2/28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A623FB0-A3A7-419C-8618-CBA9B425EC5F}" type="slidenum">
              <a:rPr lang="zh-CN" altLang="en-US" smtClean="0"/>
              <a:t>‹#›</a:t>
            </a:fld>
            <a:endParaRPr lang="zh-CN" altLang="en-US"/>
          </a:p>
        </p:txBody>
      </p:sp>
    </p:spTree>
    <p:extLst>
      <p:ext uri="{BB962C8B-B14F-4D97-AF65-F5344CB8AC3E}">
        <p14:creationId xmlns:p14="http://schemas.microsoft.com/office/powerpoint/2010/main" val="423439913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pic>
        <p:nvPicPr>
          <p:cNvPr id="5" name="Picture 1" descr="D:\My Documents\数字化医疗工程技术开发\PPT准备\课题五\背景.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175" y="0"/>
            <a:ext cx="913765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6" name="Rectangle 5"/>
          <p:cNvSpPr>
            <a:spLocks noGrp="1" noChangeArrowheads="1"/>
          </p:cNvSpPr>
          <p:nvPr>
            <p:ph type="dt" sz="half" idx="10"/>
          </p:nvPr>
        </p:nvSpPr>
        <p:spPr/>
        <p:txBody>
          <a:bodyPr/>
          <a:lstStyle>
            <a:lvl1pPr fontAlgn="auto">
              <a:spcBef>
                <a:spcPts val="0"/>
              </a:spcBef>
              <a:spcAft>
                <a:spcPts val="0"/>
              </a:spcAft>
              <a:defRPr/>
            </a:lvl1pPr>
          </a:lstStyle>
          <a:p>
            <a:pPr>
              <a:defRPr/>
            </a:pPr>
            <a:endParaRPr lang="en-US" altLang="zh-CN"/>
          </a:p>
        </p:txBody>
      </p:sp>
      <p:sp>
        <p:nvSpPr>
          <p:cNvPr id="7" name="Rectangle 6"/>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ltLang="zh-CN"/>
          </a:p>
        </p:txBody>
      </p:sp>
      <p:sp>
        <p:nvSpPr>
          <p:cNvPr id="8" name="Rectangle 7"/>
          <p:cNvSpPr>
            <a:spLocks noGrp="1" noChangeArrowheads="1"/>
          </p:cNvSpPr>
          <p:nvPr>
            <p:ph type="sldNum" sz="quarter" idx="12"/>
          </p:nvPr>
        </p:nvSpPr>
        <p:spPr/>
        <p:txBody>
          <a:bodyPr/>
          <a:lstStyle>
            <a:lvl1pPr fontAlgn="auto">
              <a:spcBef>
                <a:spcPts val="0"/>
              </a:spcBef>
              <a:spcAft>
                <a:spcPts val="0"/>
              </a:spcAft>
              <a:defRPr/>
            </a:lvl1pPr>
          </a:lstStyle>
          <a:p>
            <a:pPr>
              <a:defRPr/>
            </a:pPr>
            <a:fld id="{6A0B98E0-37D5-4E26-A07C-C930531193E7}" type="slidenum">
              <a:rPr lang="en-US" altLang="zh-CN"/>
              <a:pPr>
                <a:defRPr/>
              </a:pPr>
              <a:t>‹#›</a:t>
            </a:fld>
            <a:endParaRPr lang="en-US" altLang="zh-CN"/>
          </a:p>
        </p:txBody>
      </p:sp>
    </p:spTree>
    <p:extLst>
      <p:ext uri="{BB962C8B-B14F-4D97-AF65-F5344CB8AC3E}">
        <p14:creationId xmlns:p14="http://schemas.microsoft.com/office/powerpoint/2010/main" val="363945130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p:txBody>
          <a:bodyPr/>
          <a:lstStyle>
            <a:lvl1pPr fontAlgn="auto">
              <a:spcBef>
                <a:spcPts val="0"/>
              </a:spcBef>
              <a:spcAft>
                <a:spcPts val="0"/>
              </a:spcAft>
              <a:defRPr/>
            </a:lvl1pPr>
          </a:lstStyle>
          <a:p>
            <a:pPr>
              <a:defRPr/>
            </a:pPr>
            <a:endParaRPr lang="en-US" altLang="zh-CN"/>
          </a:p>
        </p:txBody>
      </p:sp>
      <p:sp>
        <p:nvSpPr>
          <p:cNvPr id="5" name="Rectangle 5"/>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fontAlgn="auto">
              <a:spcBef>
                <a:spcPts val="0"/>
              </a:spcBef>
              <a:spcAft>
                <a:spcPts val="0"/>
              </a:spcAft>
              <a:defRPr/>
            </a:lvl1pPr>
          </a:lstStyle>
          <a:p>
            <a:pPr>
              <a:defRPr/>
            </a:pPr>
            <a:fld id="{88328D6D-200D-4FB9-A4D7-2D339A530A12}" type="slidenum">
              <a:rPr lang="en-US" altLang="zh-CN"/>
              <a:pPr>
                <a:defRPr/>
              </a:pPr>
              <a:t>‹#›</a:t>
            </a:fld>
            <a:endParaRPr lang="en-US" altLang="zh-CN"/>
          </a:p>
        </p:txBody>
      </p:sp>
    </p:spTree>
    <p:extLst>
      <p:ext uri="{BB962C8B-B14F-4D97-AF65-F5344CB8AC3E}">
        <p14:creationId xmlns:p14="http://schemas.microsoft.com/office/powerpoint/2010/main" val="368706027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p:txBody>
          <a:bodyPr/>
          <a:lstStyle>
            <a:lvl1pPr fontAlgn="auto">
              <a:spcBef>
                <a:spcPts val="0"/>
              </a:spcBef>
              <a:spcAft>
                <a:spcPts val="0"/>
              </a:spcAft>
              <a:defRPr/>
            </a:lvl1pPr>
          </a:lstStyle>
          <a:p>
            <a:pPr>
              <a:defRPr/>
            </a:pPr>
            <a:endParaRPr lang="en-US" altLang="zh-CN"/>
          </a:p>
        </p:txBody>
      </p:sp>
      <p:sp>
        <p:nvSpPr>
          <p:cNvPr id="5" name="Rectangle 5"/>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fontAlgn="auto">
              <a:spcBef>
                <a:spcPts val="0"/>
              </a:spcBef>
              <a:spcAft>
                <a:spcPts val="0"/>
              </a:spcAft>
              <a:defRPr/>
            </a:lvl1pPr>
          </a:lstStyle>
          <a:p>
            <a:pPr>
              <a:defRPr/>
            </a:pPr>
            <a:fld id="{CB6C57CD-F18A-4AC2-8057-6FFF343A0A19}" type="slidenum">
              <a:rPr lang="en-US" altLang="zh-CN"/>
              <a:pPr>
                <a:defRPr/>
              </a:pPr>
              <a:t>‹#›</a:t>
            </a:fld>
            <a:endParaRPr lang="en-US" altLang="zh-CN"/>
          </a:p>
        </p:txBody>
      </p:sp>
    </p:spTree>
    <p:extLst>
      <p:ext uri="{BB962C8B-B14F-4D97-AF65-F5344CB8AC3E}">
        <p14:creationId xmlns:p14="http://schemas.microsoft.com/office/powerpoint/2010/main" val="181256130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457200" y="1600200"/>
            <a:ext cx="8229600" cy="4525963"/>
          </a:xfrm>
        </p:spPr>
        <p:txBody>
          <a:bodyPr/>
          <a:lstStyle/>
          <a:p>
            <a:pPr lvl="0"/>
            <a:endParaRPr lang="zh-CN" altLang="en-US" noProof="0" smtClean="0"/>
          </a:p>
        </p:txBody>
      </p:sp>
      <p:sp>
        <p:nvSpPr>
          <p:cNvPr id="4" name="Rectangle 4"/>
          <p:cNvSpPr>
            <a:spLocks noGrp="1" noChangeArrowheads="1"/>
          </p:cNvSpPr>
          <p:nvPr>
            <p:ph type="dt" sz="half" idx="10"/>
          </p:nvPr>
        </p:nvSpPr>
        <p:spPr/>
        <p:txBody>
          <a:bodyPr/>
          <a:lstStyle>
            <a:lvl1pPr fontAlgn="auto">
              <a:spcBef>
                <a:spcPts val="0"/>
              </a:spcBef>
              <a:spcAft>
                <a:spcPts val="0"/>
              </a:spcAft>
              <a:defRPr/>
            </a:lvl1pPr>
          </a:lstStyle>
          <a:p>
            <a:pPr>
              <a:defRPr/>
            </a:pPr>
            <a:endParaRPr lang="en-US" altLang="zh-CN"/>
          </a:p>
        </p:txBody>
      </p:sp>
      <p:sp>
        <p:nvSpPr>
          <p:cNvPr id="5" name="Rectangle 5"/>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fontAlgn="auto">
              <a:spcBef>
                <a:spcPts val="0"/>
              </a:spcBef>
              <a:spcAft>
                <a:spcPts val="0"/>
              </a:spcAft>
              <a:defRPr/>
            </a:lvl1pPr>
          </a:lstStyle>
          <a:p>
            <a:pPr>
              <a:defRPr/>
            </a:pPr>
            <a:fld id="{54A111D5-406D-48FC-A661-70174EFC167C}" type="slidenum">
              <a:rPr lang="en-US" altLang="zh-CN"/>
              <a:pPr>
                <a:defRPr/>
              </a:pPr>
              <a:t>‹#›</a:t>
            </a:fld>
            <a:endParaRPr lang="en-US" altLang="zh-CN"/>
          </a:p>
        </p:txBody>
      </p:sp>
    </p:spTree>
    <p:extLst>
      <p:ext uri="{BB962C8B-B14F-4D97-AF65-F5344CB8AC3E}">
        <p14:creationId xmlns:p14="http://schemas.microsoft.com/office/powerpoint/2010/main" val="415543000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Only">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457200" y="274638"/>
            <a:ext cx="8229600" cy="585152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3" name="Rectangle 4"/>
          <p:cNvSpPr>
            <a:spLocks noGrp="1" noChangeArrowheads="1"/>
          </p:cNvSpPr>
          <p:nvPr>
            <p:ph type="dt" sz="half" idx="10"/>
          </p:nvPr>
        </p:nvSpPr>
        <p:spPr/>
        <p:txBody>
          <a:bodyPr/>
          <a:lstStyle>
            <a:lvl1pPr fontAlgn="auto">
              <a:spcBef>
                <a:spcPts val="0"/>
              </a:spcBef>
              <a:spcAft>
                <a:spcPts val="0"/>
              </a:spcAft>
              <a:defRPr/>
            </a:lvl1pPr>
          </a:lstStyle>
          <a:p>
            <a:pPr>
              <a:defRPr/>
            </a:pPr>
            <a:endParaRPr lang="en-US" altLang="zh-CN"/>
          </a:p>
        </p:txBody>
      </p:sp>
      <p:sp>
        <p:nvSpPr>
          <p:cNvPr id="4" name="Rectangle 5"/>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ltLang="zh-CN"/>
          </a:p>
        </p:txBody>
      </p:sp>
      <p:sp>
        <p:nvSpPr>
          <p:cNvPr id="5" name="Rectangle 6"/>
          <p:cNvSpPr>
            <a:spLocks noGrp="1" noChangeArrowheads="1"/>
          </p:cNvSpPr>
          <p:nvPr>
            <p:ph type="sldNum" sz="quarter" idx="12"/>
          </p:nvPr>
        </p:nvSpPr>
        <p:spPr/>
        <p:txBody>
          <a:bodyPr/>
          <a:lstStyle>
            <a:lvl1pPr fontAlgn="auto">
              <a:spcBef>
                <a:spcPts val="0"/>
              </a:spcBef>
              <a:spcAft>
                <a:spcPts val="0"/>
              </a:spcAft>
              <a:defRPr/>
            </a:lvl1pPr>
          </a:lstStyle>
          <a:p>
            <a:pPr>
              <a:defRPr/>
            </a:pPr>
            <a:fld id="{6837C295-7D68-4988-90C3-9DF21B518A27}" type="slidenum">
              <a:rPr lang="en-US" altLang="zh-CN"/>
              <a:pPr>
                <a:defRPr/>
              </a:pPr>
              <a:t>‹#›</a:t>
            </a:fld>
            <a:endParaRPr lang="en-US" altLang="zh-CN"/>
          </a:p>
        </p:txBody>
      </p:sp>
    </p:spTree>
    <p:extLst>
      <p:ext uri="{BB962C8B-B14F-4D97-AF65-F5344CB8AC3E}">
        <p14:creationId xmlns:p14="http://schemas.microsoft.com/office/powerpoint/2010/main" val="12300367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D6A9FB0C-B183-40D2-95EB-93C86A997F4D}" type="datetimeFigureOut">
              <a:rPr lang="zh-CN" altLang="en-US" smtClean="0"/>
              <a:t>2014/2/28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A623FB0-A3A7-419C-8618-CBA9B425EC5F}" type="slidenum">
              <a:rPr lang="zh-CN" altLang="en-US" smtClean="0"/>
              <a:t>‹#›</a:t>
            </a:fld>
            <a:endParaRPr lang="zh-CN" altLang="en-US"/>
          </a:p>
        </p:txBody>
      </p:sp>
    </p:spTree>
    <p:extLst>
      <p:ext uri="{BB962C8B-B14F-4D97-AF65-F5344CB8AC3E}">
        <p14:creationId xmlns:p14="http://schemas.microsoft.com/office/powerpoint/2010/main" val="182582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D6A9FB0C-B183-40D2-95EB-93C86A997F4D}" type="datetimeFigureOut">
              <a:rPr lang="zh-CN" altLang="en-US" smtClean="0"/>
              <a:t>2014/2/28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A623FB0-A3A7-419C-8618-CBA9B425EC5F}" type="slidenum">
              <a:rPr lang="zh-CN" altLang="en-US" smtClean="0"/>
              <a:t>‹#›</a:t>
            </a:fld>
            <a:endParaRPr lang="zh-CN" altLang="en-US"/>
          </a:p>
        </p:txBody>
      </p:sp>
    </p:spTree>
    <p:extLst>
      <p:ext uri="{BB962C8B-B14F-4D97-AF65-F5344CB8AC3E}">
        <p14:creationId xmlns:p14="http://schemas.microsoft.com/office/powerpoint/2010/main" val="39914652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D6A9FB0C-B183-40D2-95EB-93C86A997F4D}" type="datetimeFigureOut">
              <a:rPr lang="zh-CN" altLang="en-US" smtClean="0"/>
              <a:t>2014/2/28</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A623FB0-A3A7-419C-8618-CBA9B425EC5F}" type="slidenum">
              <a:rPr lang="zh-CN" altLang="en-US" smtClean="0"/>
              <a:t>‹#›</a:t>
            </a:fld>
            <a:endParaRPr lang="zh-CN" altLang="en-US"/>
          </a:p>
        </p:txBody>
      </p:sp>
    </p:spTree>
    <p:extLst>
      <p:ext uri="{BB962C8B-B14F-4D97-AF65-F5344CB8AC3E}">
        <p14:creationId xmlns:p14="http://schemas.microsoft.com/office/powerpoint/2010/main" val="8589453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D6A9FB0C-B183-40D2-95EB-93C86A997F4D}" type="datetimeFigureOut">
              <a:rPr lang="zh-CN" altLang="en-US" smtClean="0"/>
              <a:t>2014/2/28</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A623FB0-A3A7-419C-8618-CBA9B425EC5F}" type="slidenum">
              <a:rPr lang="zh-CN" altLang="en-US" smtClean="0"/>
              <a:t>‹#›</a:t>
            </a:fld>
            <a:endParaRPr lang="zh-CN" altLang="en-US"/>
          </a:p>
        </p:txBody>
      </p:sp>
    </p:spTree>
    <p:extLst>
      <p:ext uri="{BB962C8B-B14F-4D97-AF65-F5344CB8AC3E}">
        <p14:creationId xmlns:p14="http://schemas.microsoft.com/office/powerpoint/2010/main" val="21464416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6A9FB0C-B183-40D2-95EB-93C86A997F4D}" type="datetimeFigureOut">
              <a:rPr lang="zh-CN" altLang="en-US" smtClean="0"/>
              <a:t>2014/2/28</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A623FB0-A3A7-419C-8618-CBA9B425EC5F}" type="slidenum">
              <a:rPr lang="zh-CN" altLang="en-US" smtClean="0"/>
              <a:t>‹#›</a:t>
            </a:fld>
            <a:endParaRPr lang="zh-CN" altLang="en-US"/>
          </a:p>
        </p:txBody>
      </p:sp>
    </p:spTree>
    <p:extLst>
      <p:ext uri="{BB962C8B-B14F-4D97-AF65-F5344CB8AC3E}">
        <p14:creationId xmlns:p14="http://schemas.microsoft.com/office/powerpoint/2010/main" val="36571829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D6A9FB0C-B183-40D2-95EB-93C86A997F4D}" type="datetimeFigureOut">
              <a:rPr lang="zh-CN" altLang="en-US" smtClean="0"/>
              <a:t>2014/2/28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A623FB0-A3A7-419C-8618-CBA9B425EC5F}" type="slidenum">
              <a:rPr lang="zh-CN" altLang="en-US" smtClean="0"/>
              <a:t>‹#›</a:t>
            </a:fld>
            <a:endParaRPr lang="zh-CN" altLang="en-US"/>
          </a:p>
        </p:txBody>
      </p:sp>
    </p:spTree>
    <p:extLst>
      <p:ext uri="{BB962C8B-B14F-4D97-AF65-F5344CB8AC3E}">
        <p14:creationId xmlns:p14="http://schemas.microsoft.com/office/powerpoint/2010/main" val="25018880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D6A9FB0C-B183-40D2-95EB-93C86A997F4D}" type="datetimeFigureOut">
              <a:rPr lang="zh-CN" altLang="en-US" smtClean="0"/>
              <a:t>2014/2/28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A623FB0-A3A7-419C-8618-CBA9B425EC5F}" type="slidenum">
              <a:rPr lang="zh-CN" altLang="en-US" smtClean="0"/>
              <a:t>‹#›</a:t>
            </a:fld>
            <a:endParaRPr lang="zh-CN" altLang="en-US"/>
          </a:p>
        </p:txBody>
      </p:sp>
    </p:spTree>
    <p:extLst>
      <p:ext uri="{BB962C8B-B14F-4D97-AF65-F5344CB8AC3E}">
        <p14:creationId xmlns:p14="http://schemas.microsoft.com/office/powerpoint/2010/main" val="11132713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image" Target="../media/image1.jpeg"/><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6A9FB0C-B183-40D2-95EB-93C86A997F4D}" type="datetimeFigureOut">
              <a:rPr lang="zh-CN" altLang="en-US" smtClean="0"/>
              <a:t>2014/2/28</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A623FB0-A3A7-419C-8618-CBA9B425EC5F}" type="slidenum">
              <a:rPr lang="zh-CN" altLang="en-US" smtClean="0"/>
              <a:t>‹#›</a:t>
            </a:fld>
            <a:endParaRPr lang="zh-CN" altLang="en-US"/>
          </a:p>
        </p:txBody>
      </p:sp>
    </p:spTree>
    <p:extLst>
      <p:ext uri="{BB962C8B-B14F-4D97-AF65-F5344CB8AC3E}">
        <p14:creationId xmlns:p14="http://schemas.microsoft.com/office/powerpoint/2010/main" val="401974388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15"/>
          <a:srcRect/>
          <a:tile tx="0" ty="0" sx="100000" sy="100000" flip="none" algn="tl"/>
        </a:blip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3075" name="Rectangle 3"/>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b="0">
                <a:solidFill>
                  <a:srgbClr val="000000"/>
                </a:solidFill>
                <a:latin typeface="Arial" charset="0"/>
                <a:ea typeface="宋体" charset="-122"/>
              </a:defRPr>
            </a:lvl1pPr>
          </a:lstStyle>
          <a:p>
            <a:pPr fontAlgn="base">
              <a:spcBef>
                <a:spcPct val="0"/>
              </a:spcBef>
              <a:spcAft>
                <a:spcPct val="0"/>
              </a:spcAft>
              <a:defRPr/>
            </a:pPr>
            <a:endParaRPr lang="en-US" altLang="zh-CN"/>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b="0">
                <a:solidFill>
                  <a:srgbClr val="000000"/>
                </a:solidFill>
                <a:latin typeface="Arial" charset="0"/>
                <a:ea typeface="宋体" charset="-122"/>
              </a:defRPr>
            </a:lvl1pPr>
          </a:lstStyle>
          <a:p>
            <a:pPr fontAlgn="base">
              <a:spcBef>
                <a:spcPct val="0"/>
              </a:spcBef>
              <a:spcAft>
                <a:spcPct val="0"/>
              </a:spcAft>
              <a:defRPr/>
            </a:pPr>
            <a:endParaRPr lang="en-US" altLang="zh-CN"/>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b="0">
                <a:solidFill>
                  <a:srgbClr val="000000"/>
                </a:solidFill>
                <a:latin typeface="Arial" charset="0"/>
                <a:ea typeface="宋体" charset="-122"/>
              </a:defRPr>
            </a:lvl1pPr>
          </a:lstStyle>
          <a:p>
            <a:pPr fontAlgn="base">
              <a:spcBef>
                <a:spcPct val="0"/>
              </a:spcBef>
              <a:spcAft>
                <a:spcPct val="0"/>
              </a:spcAft>
              <a:defRPr/>
            </a:pPr>
            <a:fld id="{EA7B43F8-B507-4BDB-BB7A-FB50974C1F7E}" type="slidenum">
              <a:rPr lang="en-US" altLang="zh-CN"/>
              <a:pPr fontAlgn="base">
                <a:spcBef>
                  <a:spcPct val="0"/>
                </a:spcBef>
                <a:spcAft>
                  <a:spcPct val="0"/>
                </a:spcAft>
                <a:defRPr/>
              </a:pPr>
              <a:t>‹#›</a:t>
            </a:fld>
            <a:endParaRPr lang="en-US" altLang="zh-CN"/>
          </a:p>
        </p:txBody>
      </p:sp>
    </p:spTree>
    <p:extLst>
      <p:ext uri="{BB962C8B-B14F-4D97-AF65-F5344CB8AC3E}">
        <p14:creationId xmlns:p14="http://schemas.microsoft.com/office/powerpoint/2010/main" val="34818061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宋体" charset="-122"/>
        </a:defRPr>
      </a:lvl2pPr>
      <a:lvl3pPr algn="ctr" rtl="0" eaLnBrk="0" fontAlgn="base" hangingPunct="0">
        <a:spcBef>
          <a:spcPct val="0"/>
        </a:spcBef>
        <a:spcAft>
          <a:spcPct val="0"/>
        </a:spcAft>
        <a:defRPr sz="4400">
          <a:solidFill>
            <a:schemeClr val="tx2"/>
          </a:solidFill>
          <a:latin typeface="Arial" charset="0"/>
          <a:ea typeface="宋体" charset="-122"/>
        </a:defRPr>
      </a:lvl3pPr>
      <a:lvl4pPr algn="ctr" rtl="0" eaLnBrk="0" fontAlgn="base" hangingPunct="0">
        <a:spcBef>
          <a:spcPct val="0"/>
        </a:spcBef>
        <a:spcAft>
          <a:spcPct val="0"/>
        </a:spcAft>
        <a:defRPr sz="4400">
          <a:solidFill>
            <a:schemeClr val="tx2"/>
          </a:solidFill>
          <a:latin typeface="Arial" charset="0"/>
          <a:ea typeface="宋体" charset="-122"/>
        </a:defRPr>
      </a:lvl4pPr>
      <a:lvl5pPr algn="ctr" rtl="0" eaLnBrk="0" fontAlgn="base" hangingPunct="0">
        <a:spcBef>
          <a:spcPct val="0"/>
        </a:spcBef>
        <a:spcAft>
          <a:spcPct val="0"/>
        </a:spcAft>
        <a:defRPr sz="4400">
          <a:solidFill>
            <a:schemeClr val="tx2"/>
          </a:solidFill>
          <a:latin typeface="Arial" charset="0"/>
          <a:ea typeface="宋体" charset="-122"/>
        </a:defRPr>
      </a:lvl5pPr>
      <a:lvl6pPr marL="457200" algn="ctr" rtl="0" fontAlgn="base">
        <a:spcBef>
          <a:spcPct val="0"/>
        </a:spcBef>
        <a:spcAft>
          <a:spcPct val="0"/>
        </a:spcAft>
        <a:defRPr sz="4400">
          <a:solidFill>
            <a:schemeClr val="tx2"/>
          </a:solidFill>
          <a:latin typeface="Arial" charset="0"/>
          <a:ea typeface="宋体" charset="-122"/>
        </a:defRPr>
      </a:lvl6pPr>
      <a:lvl7pPr marL="914400" algn="ctr" rtl="0" fontAlgn="base">
        <a:spcBef>
          <a:spcPct val="0"/>
        </a:spcBef>
        <a:spcAft>
          <a:spcPct val="0"/>
        </a:spcAft>
        <a:defRPr sz="4400">
          <a:solidFill>
            <a:schemeClr val="tx2"/>
          </a:solidFill>
          <a:latin typeface="Arial" charset="0"/>
          <a:ea typeface="宋体" charset="-122"/>
        </a:defRPr>
      </a:lvl7pPr>
      <a:lvl8pPr marL="1371600" algn="ctr" rtl="0" fontAlgn="base">
        <a:spcBef>
          <a:spcPct val="0"/>
        </a:spcBef>
        <a:spcAft>
          <a:spcPct val="0"/>
        </a:spcAft>
        <a:defRPr sz="4400">
          <a:solidFill>
            <a:schemeClr val="tx2"/>
          </a:solidFill>
          <a:latin typeface="Arial" charset="0"/>
          <a:ea typeface="宋体" charset="-122"/>
        </a:defRPr>
      </a:lvl8pPr>
      <a:lvl9pPr marL="1828800" algn="ctr" rtl="0" fontAlgn="base">
        <a:spcBef>
          <a:spcPct val="0"/>
        </a:spcBef>
        <a:spcAft>
          <a:spcPct val="0"/>
        </a:spcAft>
        <a:defRPr sz="4400">
          <a:solidFill>
            <a:schemeClr val="tx2"/>
          </a:solidFill>
          <a:latin typeface="Arial" charset="0"/>
          <a:ea typeface="宋体"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8.xml"/><Relationship Id="rId5" Type="http://schemas.openxmlformats.org/officeDocument/2006/relationships/image" Target="../media/image5.jpeg"/><Relationship Id="rId4" Type="http://schemas.openxmlformats.org/officeDocument/2006/relationships/image" Target="../media/image4.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12.xml"/><Relationship Id="rId1" Type="http://schemas.openxmlformats.org/officeDocument/2006/relationships/slideLayout" Target="../slideLayouts/slideLayout18.xml"/><Relationship Id="rId5" Type="http://schemas.openxmlformats.org/officeDocument/2006/relationships/image" Target="../media/image52.png"/><Relationship Id="rId4" Type="http://schemas.openxmlformats.org/officeDocument/2006/relationships/image" Target="../media/image51.jpeg"/></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18.xml"/><Relationship Id="rId1" Type="http://schemas.openxmlformats.org/officeDocument/2006/relationships/vmlDrawing" Target="../drawings/vmlDrawing1.vml"/><Relationship Id="rId4" Type="http://schemas.openxmlformats.org/officeDocument/2006/relationships/image" Target="../media/image53.emf"/></Relationships>
</file>

<file path=ppt/slides/_rels/slide1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18.xml"/><Relationship Id="rId6" Type="http://schemas.openxmlformats.org/officeDocument/2006/relationships/image" Target="../media/image57.png"/><Relationship Id="rId5" Type="http://schemas.openxmlformats.org/officeDocument/2006/relationships/image" Target="../media/image43.png"/><Relationship Id="rId4" Type="http://schemas.openxmlformats.org/officeDocument/2006/relationships/image" Target="../media/image56.jpeg"/></Relationships>
</file>

<file path=ppt/slides/_rels/slide16.xml.rels><?xml version="1.0" encoding="UTF-8" standalone="yes"?>
<Relationships xmlns="http://schemas.openxmlformats.org/package/2006/relationships"><Relationship Id="rId8" Type="http://schemas.openxmlformats.org/officeDocument/2006/relationships/image" Target="../media/image63.jpeg"/><Relationship Id="rId3" Type="http://schemas.openxmlformats.org/officeDocument/2006/relationships/image" Target="../media/image58.jpeg"/><Relationship Id="rId7" Type="http://schemas.openxmlformats.org/officeDocument/2006/relationships/image" Target="../media/image62.png"/><Relationship Id="rId2" Type="http://schemas.openxmlformats.org/officeDocument/2006/relationships/notesSlide" Target="../notesSlides/notesSlide13.xml"/><Relationship Id="rId1" Type="http://schemas.openxmlformats.org/officeDocument/2006/relationships/slideLayout" Target="../slideLayouts/slideLayout18.xml"/><Relationship Id="rId6" Type="http://schemas.openxmlformats.org/officeDocument/2006/relationships/image" Target="../media/image61.jpeg"/><Relationship Id="rId5" Type="http://schemas.openxmlformats.org/officeDocument/2006/relationships/image" Target="../media/image60.png"/><Relationship Id="rId4" Type="http://schemas.openxmlformats.org/officeDocument/2006/relationships/image" Target="../media/image59.jpeg"/><Relationship Id="rId9" Type="http://schemas.openxmlformats.org/officeDocument/2006/relationships/image" Target="../media/image64.jpe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8.xml"/><Relationship Id="rId1" Type="http://schemas.openxmlformats.org/officeDocument/2006/relationships/vmlDrawing" Target="../drawings/vmlDrawing2.vml"/><Relationship Id="rId5" Type="http://schemas.openxmlformats.org/officeDocument/2006/relationships/image" Target="../media/image65.emf"/><Relationship Id="rId4" Type="http://schemas.openxmlformats.org/officeDocument/2006/relationships/oleObject" Target="../embeddings/oleObject2.bin"/></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image" Target="../media/image66.png"/><Relationship Id="rId1" Type="http://schemas.openxmlformats.org/officeDocument/2006/relationships/slideLayout" Target="../slideLayouts/slideLayout18.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8.xml"/><Relationship Id="rId5" Type="http://schemas.openxmlformats.org/officeDocument/2006/relationships/image" Target="../media/image5.jpeg"/><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18.xml"/><Relationship Id="rId5" Type="http://schemas.openxmlformats.org/officeDocument/2006/relationships/image" Target="../media/image5.jpeg"/><Relationship Id="rId4" Type="http://schemas.openxmlformats.org/officeDocument/2006/relationships/image" Target="../media/image4.jpeg"/></Relationships>
</file>

<file path=ppt/slides/_rels/slide25.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image" Target="../media/image76.jpeg"/><Relationship Id="rId1" Type="http://schemas.openxmlformats.org/officeDocument/2006/relationships/slideLayout" Target="../slideLayouts/slideLayout18.xml"/><Relationship Id="rId4" Type="http://schemas.openxmlformats.org/officeDocument/2006/relationships/image" Target="../media/image78.png"/></Relationships>
</file>

<file path=ppt/slides/_rels/slide2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18.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_rels/slide2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18.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slides/_rels/slide28.xml.rels><?xml version="1.0" encoding="UTF-8" standalone="yes"?>
<Relationships xmlns="http://schemas.openxmlformats.org/package/2006/relationships"><Relationship Id="rId3" Type="http://schemas.openxmlformats.org/officeDocument/2006/relationships/image" Target="../media/image90.png"/><Relationship Id="rId7" Type="http://schemas.openxmlformats.org/officeDocument/2006/relationships/image" Target="../media/image94.png"/><Relationship Id="rId2" Type="http://schemas.openxmlformats.org/officeDocument/2006/relationships/image" Target="../media/image89.png"/><Relationship Id="rId1" Type="http://schemas.openxmlformats.org/officeDocument/2006/relationships/slideLayout" Target="../slideLayouts/slideLayout18.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9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18.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jpeg"/></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18.xml"/><Relationship Id="rId5" Type="http://schemas.openxmlformats.org/officeDocument/2006/relationships/image" Target="../media/image5.jpeg"/><Relationship Id="rId4" Type="http://schemas.openxmlformats.org/officeDocument/2006/relationships/image" Target="../media/image4.jpeg"/></Relationships>
</file>

<file path=ppt/slides/_rels/slide31.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8.xml"/><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3" Type="http://schemas.openxmlformats.org/officeDocument/2006/relationships/image" Target="../media/image97.png"/><Relationship Id="rId7" Type="http://schemas.openxmlformats.org/officeDocument/2006/relationships/image" Target="../media/image101.png"/><Relationship Id="rId2" Type="http://schemas.openxmlformats.org/officeDocument/2006/relationships/image" Target="../media/image96.png"/><Relationship Id="rId1" Type="http://schemas.openxmlformats.org/officeDocument/2006/relationships/slideLayout" Target="../slideLayouts/slideLayout18.xml"/><Relationship Id="rId6" Type="http://schemas.openxmlformats.org/officeDocument/2006/relationships/image" Target="../media/image100.png"/><Relationship Id="rId5" Type="http://schemas.openxmlformats.org/officeDocument/2006/relationships/image" Target="../media/image99.png"/><Relationship Id="rId4" Type="http://schemas.openxmlformats.org/officeDocument/2006/relationships/image" Target="../media/image9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18.xml"/><Relationship Id="rId5" Type="http://schemas.openxmlformats.org/officeDocument/2006/relationships/image" Target="../media/image5.jpeg"/><Relationship Id="rId4" Type="http://schemas.openxmlformats.org/officeDocument/2006/relationships/image" Target="../media/image4.jpe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2.jpeg"/><Relationship Id="rId3" Type="http://schemas.openxmlformats.org/officeDocument/2006/relationships/image" Target="../media/image12.jpeg"/><Relationship Id="rId7" Type="http://schemas.openxmlformats.org/officeDocument/2006/relationships/image" Target="../media/image16.png"/><Relationship Id="rId12"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18.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 Id="rId14" Type="http://schemas.openxmlformats.org/officeDocument/2006/relationships/image" Target="../media/image23.png"/></Relationships>
</file>

<file path=ppt/slides/_rels/slide5.xml.rels><?xml version="1.0" encoding="UTF-8" standalone="yes"?>
<Relationships xmlns="http://schemas.openxmlformats.org/package/2006/relationships"><Relationship Id="rId3" Type="http://schemas.openxmlformats.org/officeDocument/2006/relationships/image" Target="../media/image24.wmf"/><Relationship Id="rId2" Type="http://schemas.openxmlformats.org/officeDocument/2006/relationships/notesSlide" Target="../notesSlides/notesSlide5.xml"/><Relationship Id="rId1" Type="http://schemas.openxmlformats.org/officeDocument/2006/relationships/slideLayout" Target="../slideLayouts/slideLayout18.xml"/><Relationship Id="rId4" Type="http://schemas.openxmlformats.org/officeDocument/2006/relationships/image" Target="../media/image25.jpeg"/></Relationships>
</file>

<file path=ppt/slides/_rels/slide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xml"/><Relationship Id="rId1" Type="http://schemas.openxmlformats.org/officeDocument/2006/relationships/slideLayout" Target="../slideLayouts/slideLayout18.xml"/><Relationship Id="rId5" Type="http://schemas.openxmlformats.org/officeDocument/2006/relationships/image" Target="../media/image28.png"/><Relationship Id="rId4" Type="http://schemas.openxmlformats.org/officeDocument/2006/relationships/image" Target="../media/image27.png"/></Relationships>
</file>

<file path=ppt/slides/_rels/slide7.xml.rels><?xml version="1.0" encoding="UTF-8" standalone="yes"?>
<Relationships xmlns="http://schemas.openxmlformats.org/package/2006/relationships"><Relationship Id="rId8" Type="http://schemas.openxmlformats.org/officeDocument/2006/relationships/image" Target="../media/image33.jpeg"/><Relationship Id="rId3" Type="http://schemas.openxmlformats.org/officeDocument/2006/relationships/image" Target="../media/image29.png"/><Relationship Id="rId7" Type="http://schemas.openxmlformats.org/officeDocument/2006/relationships/image" Target="../media/image32.png"/><Relationship Id="rId2" Type="http://schemas.openxmlformats.org/officeDocument/2006/relationships/notesSlide" Target="../notesSlides/notesSlide7.xml"/><Relationship Id="rId1" Type="http://schemas.openxmlformats.org/officeDocument/2006/relationships/slideLayout" Target="../slideLayouts/slideLayout18.xml"/><Relationship Id="rId6" Type="http://schemas.openxmlformats.org/officeDocument/2006/relationships/image" Target="../media/image31.png"/><Relationship Id="rId5" Type="http://schemas.openxmlformats.org/officeDocument/2006/relationships/image" Target="../media/image30.png"/><Relationship Id="rId10" Type="http://schemas.openxmlformats.org/officeDocument/2006/relationships/image" Target="../media/image35.png"/><Relationship Id="rId4" Type="http://schemas.openxmlformats.org/officeDocument/2006/relationships/image" Target="../media/image26.png"/><Relationship Id="rId9" Type="http://schemas.openxmlformats.org/officeDocument/2006/relationships/image" Target="../media/image34.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8" Type="http://schemas.microsoft.com/office/2007/relationships/hdphoto" Target="../media/hdphoto1.wdp"/><Relationship Id="rId13" Type="http://schemas.openxmlformats.org/officeDocument/2006/relationships/image" Target="../media/image45.png"/><Relationship Id="rId3" Type="http://schemas.openxmlformats.org/officeDocument/2006/relationships/image" Target="../media/image36.png"/><Relationship Id="rId7" Type="http://schemas.openxmlformats.org/officeDocument/2006/relationships/image" Target="../media/image40.png"/><Relationship Id="rId12" Type="http://schemas.openxmlformats.org/officeDocument/2006/relationships/image" Target="../media/image44.png"/><Relationship Id="rId17" Type="http://schemas.openxmlformats.org/officeDocument/2006/relationships/image" Target="../media/image49.png"/><Relationship Id="rId2" Type="http://schemas.openxmlformats.org/officeDocument/2006/relationships/notesSlide" Target="../notesSlides/notesSlide9.xml"/><Relationship Id="rId16" Type="http://schemas.openxmlformats.org/officeDocument/2006/relationships/image" Target="../media/image48.png"/><Relationship Id="rId1" Type="http://schemas.openxmlformats.org/officeDocument/2006/relationships/slideLayout" Target="../slideLayouts/slideLayout18.xml"/><Relationship Id="rId6" Type="http://schemas.openxmlformats.org/officeDocument/2006/relationships/image" Target="../media/image39.png"/><Relationship Id="rId11" Type="http://schemas.openxmlformats.org/officeDocument/2006/relationships/image" Target="../media/image43.png"/><Relationship Id="rId5" Type="http://schemas.openxmlformats.org/officeDocument/2006/relationships/image" Target="../media/image38.png"/><Relationship Id="rId15" Type="http://schemas.openxmlformats.org/officeDocument/2006/relationships/image" Target="../media/image47.png"/><Relationship Id="rId10" Type="http://schemas.openxmlformats.org/officeDocument/2006/relationships/image" Target="../media/image42.png"/><Relationship Id="rId4" Type="http://schemas.openxmlformats.org/officeDocument/2006/relationships/image" Target="../media/image37.png"/><Relationship Id="rId9" Type="http://schemas.openxmlformats.org/officeDocument/2006/relationships/image" Target="../media/image41.png"/><Relationship Id="rId14" Type="http://schemas.openxmlformats.org/officeDocument/2006/relationships/image" Target="../media/image4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endParaRPr lang="zh-CN" altLang="en-US"/>
          </a:p>
        </p:txBody>
      </p:sp>
      <p:sp>
        <p:nvSpPr>
          <p:cNvPr id="4" name="矩形 3"/>
          <p:cNvSpPr/>
          <p:nvPr/>
        </p:nvSpPr>
        <p:spPr>
          <a:xfrm>
            <a:off x="0" y="1903961"/>
            <a:ext cx="9144000" cy="1656001"/>
          </a:xfrm>
          <a:prstGeom prst="rect">
            <a:avLst/>
          </a:prstGeom>
          <a:solidFill>
            <a:srgbClr val="014C83"/>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 lastClr="C7EDCB"/>
              </a:solidFill>
              <a:effectLst/>
              <a:uLnTx/>
              <a:uFillTx/>
              <a:latin typeface="Franklin Gothic Medium"/>
              <a:ea typeface="微软雅黑"/>
              <a:cs typeface="+mn-cs"/>
            </a:endParaRPr>
          </a:p>
        </p:txBody>
      </p:sp>
      <p:sp>
        <p:nvSpPr>
          <p:cNvPr id="5" name="矩形 4"/>
          <p:cNvSpPr/>
          <p:nvPr/>
        </p:nvSpPr>
        <p:spPr>
          <a:xfrm>
            <a:off x="755576" y="1903961"/>
            <a:ext cx="3528392" cy="1656000"/>
          </a:xfrm>
          <a:prstGeom prst="rect">
            <a:avLst/>
          </a:prstGeom>
          <a:gradFill flip="none" rotWithShape="1">
            <a:gsLst>
              <a:gs pos="36000">
                <a:srgbClr val="026DCE"/>
              </a:gs>
              <a:gs pos="95000">
                <a:srgbClr val="014C83"/>
              </a:gs>
            </a:gsLst>
            <a:path path="circle">
              <a:fillToRect l="50000" t="50000" r="50000" b="50000"/>
            </a:path>
            <a:tileRect/>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C7EDCB"/>
              </a:solidFill>
              <a:effectLst/>
              <a:uLnTx/>
              <a:uFillTx/>
              <a:latin typeface="Franklin Gothic Medium"/>
              <a:ea typeface="微软雅黑"/>
              <a:cs typeface="+mn-cs"/>
            </a:endParaRPr>
          </a:p>
        </p:txBody>
      </p:sp>
      <p:sp>
        <p:nvSpPr>
          <p:cNvPr id="6" name="矩形 5"/>
          <p:cNvSpPr/>
          <p:nvPr/>
        </p:nvSpPr>
        <p:spPr>
          <a:xfrm>
            <a:off x="0" y="3496231"/>
            <a:ext cx="9144000" cy="222024"/>
          </a:xfrm>
          <a:prstGeom prst="rect">
            <a:avLst/>
          </a:prstGeom>
          <a:solidFill>
            <a:srgbClr val="012E57">
              <a:lumMod val="25000"/>
              <a:lumOff val="7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C7EDCB"/>
              </a:solidFill>
              <a:effectLst/>
              <a:uLnTx/>
              <a:uFillTx/>
              <a:latin typeface="Franklin Gothic Medium"/>
              <a:ea typeface="微软雅黑"/>
              <a:cs typeface="+mn-cs"/>
            </a:endParaRPr>
          </a:p>
        </p:txBody>
      </p:sp>
      <p:sp>
        <p:nvSpPr>
          <p:cNvPr id="7" name="TextBox 6"/>
          <p:cNvSpPr txBox="1"/>
          <p:nvPr/>
        </p:nvSpPr>
        <p:spPr>
          <a:xfrm>
            <a:off x="467544" y="2430413"/>
            <a:ext cx="8540725" cy="584775"/>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zh-CN" altLang="en-US" sz="3200" b="1" i="0" u="none" strike="noStrike" kern="0" cap="none" spc="0" normalizeH="0" baseline="0" noProof="0" dirty="0" smtClean="0">
                <a:ln>
                  <a:noFill/>
                </a:ln>
                <a:solidFill>
                  <a:sysClr val="window" lastClr="C7EDCB"/>
                </a:solidFill>
                <a:effectLst/>
                <a:uLnTx/>
                <a:uFillTx/>
                <a:latin typeface="微软雅黑" panose="020B0503020204020204" pitchFamily="34" charset="-122"/>
                <a:ea typeface="微软雅黑" panose="020B0503020204020204" pitchFamily="34" charset="-122"/>
                <a:cs typeface="Arial" pitchFamily="34" charset="0"/>
              </a:rPr>
              <a:t>面向社区的疾病诊断决策支持系统设计与开发</a:t>
            </a:r>
            <a:endParaRPr kumimoji="0" lang="zh-CN" altLang="en-US" sz="3200" b="1" i="0" u="none" strike="noStrike" kern="0" cap="none" spc="0" normalizeH="0" baseline="0" noProof="0" dirty="0">
              <a:ln>
                <a:noFill/>
              </a:ln>
              <a:solidFill>
                <a:sysClr val="window" lastClr="C7EDCB"/>
              </a:solidFill>
              <a:effectLst/>
              <a:uLnTx/>
              <a:uFillTx/>
              <a:latin typeface="微软雅黑" panose="020B0503020204020204" pitchFamily="34" charset="-122"/>
              <a:ea typeface="微软雅黑" panose="020B0503020204020204" pitchFamily="34" charset="-122"/>
              <a:cs typeface="Arial" pitchFamily="34" charset="0"/>
            </a:endParaRPr>
          </a:p>
        </p:txBody>
      </p:sp>
      <p:sp>
        <p:nvSpPr>
          <p:cNvPr id="8" name="TextBox 7"/>
          <p:cNvSpPr txBox="1"/>
          <p:nvPr/>
        </p:nvSpPr>
        <p:spPr>
          <a:xfrm>
            <a:off x="2871170" y="3933056"/>
            <a:ext cx="3733471" cy="1348061"/>
          </a:xfrm>
          <a:prstGeom prst="rect">
            <a:avLst/>
          </a:prstGeom>
          <a:noFill/>
        </p:spPr>
        <p:txBody>
          <a:bodyPr wrap="square" rtlCol="0">
            <a:spAutoFit/>
          </a:bodyPr>
          <a:lstStyle/>
          <a:p>
            <a:pPr lvl="0" fontAlgn="base" latinLnBrk="1">
              <a:spcBef>
                <a:spcPct val="20000"/>
              </a:spcBef>
              <a:spcAft>
                <a:spcPct val="0"/>
              </a:spcAft>
            </a:pPr>
            <a:r>
              <a:rPr kumimoji="1" lang="zh-CN" altLang="en-US" sz="2400" kern="0" dirty="0">
                <a:solidFill>
                  <a:schemeClr val="tx1">
                    <a:lumMod val="75000"/>
                    <a:lumOff val="25000"/>
                  </a:schemeClr>
                </a:solidFill>
                <a:latin typeface="华文中宋" pitchFamily="2" charset="-122"/>
                <a:ea typeface="华文中宋" pitchFamily="2" charset="-122"/>
              </a:rPr>
              <a:t>答辩人</a:t>
            </a:r>
            <a:r>
              <a:rPr kumimoji="1" lang="zh-CN" altLang="en-US" sz="2400" kern="0" dirty="0" smtClean="0">
                <a:solidFill>
                  <a:schemeClr val="tx1">
                    <a:lumMod val="75000"/>
                    <a:lumOff val="25000"/>
                  </a:schemeClr>
                </a:solidFill>
                <a:latin typeface="华文中宋" pitchFamily="2" charset="-122"/>
                <a:ea typeface="华文中宋" pitchFamily="2" charset="-122"/>
              </a:rPr>
              <a:t>：冯冠军</a:t>
            </a:r>
            <a:endParaRPr kumimoji="1" lang="en-US" altLang="zh-CN" sz="2400" kern="0" dirty="0" smtClean="0">
              <a:solidFill>
                <a:schemeClr val="tx1">
                  <a:lumMod val="75000"/>
                  <a:lumOff val="25000"/>
                </a:schemeClr>
              </a:solidFill>
              <a:latin typeface="华文中宋" pitchFamily="2" charset="-122"/>
              <a:ea typeface="华文中宋" pitchFamily="2" charset="-122"/>
            </a:endParaRPr>
          </a:p>
          <a:p>
            <a:pPr lvl="0" fontAlgn="base" latinLnBrk="1">
              <a:spcBef>
                <a:spcPct val="20000"/>
              </a:spcBef>
              <a:spcAft>
                <a:spcPct val="0"/>
              </a:spcAft>
            </a:pPr>
            <a:r>
              <a:rPr kumimoji="1" lang="zh-CN" altLang="en-US" sz="2400" kern="0" dirty="0" smtClean="0">
                <a:solidFill>
                  <a:schemeClr val="tx1">
                    <a:lumMod val="75000"/>
                    <a:lumOff val="25000"/>
                  </a:schemeClr>
                </a:solidFill>
                <a:latin typeface="华文中宋" pitchFamily="2" charset="-122"/>
                <a:ea typeface="华文中宋" pitchFamily="2" charset="-122"/>
              </a:rPr>
              <a:t>导   </a:t>
            </a:r>
            <a:r>
              <a:rPr kumimoji="1" lang="zh-CN" altLang="en-US" sz="2400" kern="0" dirty="0">
                <a:solidFill>
                  <a:schemeClr val="tx1">
                    <a:lumMod val="75000"/>
                    <a:lumOff val="25000"/>
                  </a:schemeClr>
                </a:solidFill>
                <a:latin typeface="华文中宋" pitchFamily="2" charset="-122"/>
                <a:ea typeface="华文中宋" pitchFamily="2" charset="-122"/>
              </a:rPr>
              <a:t>师</a:t>
            </a:r>
            <a:r>
              <a:rPr kumimoji="1" lang="zh-CN" altLang="en-US" sz="2400" kern="0" dirty="0" smtClean="0">
                <a:solidFill>
                  <a:schemeClr val="tx1">
                    <a:lumMod val="75000"/>
                    <a:lumOff val="25000"/>
                  </a:schemeClr>
                </a:solidFill>
                <a:latin typeface="华文中宋" pitchFamily="2" charset="-122"/>
                <a:ea typeface="华文中宋" pitchFamily="2" charset="-122"/>
              </a:rPr>
              <a:t>：吕旭东 </a:t>
            </a:r>
            <a:r>
              <a:rPr kumimoji="1" lang="zh-CN" altLang="en-US" sz="2400" kern="0" dirty="0">
                <a:solidFill>
                  <a:schemeClr val="tx1">
                    <a:lumMod val="75000"/>
                    <a:lumOff val="25000"/>
                  </a:schemeClr>
                </a:solidFill>
                <a:latin typeface="华文中宋" pitchFamily="2" charset="-122"/>
                <a:ea typeface="华文中宋" pitchFamily="2" charset="-122"/>
              </a:rPr>
              <a:t>教授</a:t>
            </a:r>
            <a:endParaRPr kumimoji="1" lang="en-US" altLang="zh-CN" sz="2400" kern="0" dirty="0">
              <a:solidFill>
                <a:schemeClr val="tx1">
                  <a:lumMod val="75000"/>
                  <a:lumOff val="25000"/>
                </a:schemeClr>
              </a:solidFill>
              <a:latin typeface="华文中宋" pitchFamily="2" charset="-122"/>
              <a:ea typeface="华文中宋" pitchFamily="2" charset="-122"/>
            </a:endParaRPr>
          </a:p>
          <a:p>
            <a:pPr lvl="0" fontAlgn="base" latinLnBrk="1">
              <a:spcBef>
                <a:spcPct val="20000"/>
              </a:spcBef>
              <a:spcAft>
                <a:spcPct val="0"/>
              </a:spcAft>
            </a:pPr>
            <a:r>
              <a:rPr kumimoji="1" lang="zh-CN" altLang="en-US" sz="2400" kern="0" dirty="0">
                <a:solidFill>
                  <a:schemeClr val="tx1">
                    <a:lumMod val="75000"/>
                    <a:lumOff val="25000"/>
                  </a:schemeClr>
                </a:solidFill>
                <a:latin typeface="华文中宋" pitchFamily="2" charset="-122"/>
                <a:ea typeface="华文中宋" pitchFamily="2" charset="-122"/>
              </a:rPr>
              <a:t>专   业：生物医学工程</a:t>
            </a:r>
            <a:endParaRPr kumimoji="1" lang="ko-KR" altLang="en-US" sz="2400" kern="0" dirty="0">
              <a:solidFill>
                <a:schemeClr val="tx1">
                  <a:lumMod val="75000"/>
                  <a:lumOff val="25000"/>
                </a:schemeClr>
              </a:solidFill>
              <a:latin typeface="华文中宋" pitchFamily="2" charset="-122"/>
              <a:ea typeface="굴림"/>
            </a:endParaRPr>
          </a:p>
        </p:txBody>
      </p:sp>
    </p:spTree>
    <p:extLst>
      <p:ext uri="{BB962C8B-B14F-4D97-AF65-F5344CB8AC3E}">
        <p14:creationId xmlns:p14="http://schemas.microsoft.com/office/powerpoint/2010/main" val="58324225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Text Box 9"/>
          <p:cNvSpPr txBox="1">
            <a:spLocks noChangeArrowheads="1"/>
          </p:cNvSpPr>
          <p:nvPr/>
        </p:nvSpPr>
        <p:spPr bwMode="auto">
          <a:xfrm>
            <a:off x="304800" y="292100"/>
            <a:ext cx="779559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面向社区的疾病诊断决策支持系统</a:t>
            </a:r>
            <a:endParaRPr lang="zh-CN" altLang="en-US" sz="2800" b="1" dirty="0">
              <a:solidFill>
                <a:srgbClr val="FFFFFF"/>
              </a:solidFill>
              <a:latin typeface="Times New Roman" pitchFamily="18" charset="0"/>
              <a:ea typeface="黑体" pitchFamily="49" charset="-122"/>
              <a:cs typeface="Times New Roman" pitchFamily="18" charset="0"/>
            </a:endParaRPr>
          </a:p>
        </p:txBody>
      </p:sp>
      <p:pic>
        <p:nvPicPr>
          <p:cNvPr id="27" name="Picture 2" descr="E:\素材\矢量图标\医疗相关\Free-Medical-Icons-Set\128x128\ParameterReview.png"/>
          <p:cNvPicPr>
            <a:picLocks noChangeAspect="1" noChangeArrowheads="1"/>
          </p:cNvPicPr>
          <p:nvPr/>
        </p:nvPicPr>
        <p:blipFill>
          <a:blip r:embed="rId3"/>
          <a:srcRect/>
          <a:stretch>
            <a:fillRect/>
          </a:stretch>
        </p:blipFill>
        <p:spPr bwMode="auto">
          <a:xfrm rot="1211986">
            <a:off x="986153" y="2594930"/>
            <a:ext cx="1762195" cy="1762195"/>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28" name="Picture 3" descr="D:\My Documents\20101220\素材\01300000165476121636519272838.jpg"/>
          <p:cNvPicPr>
            <a:picLocks noChangeAspect="1" noChangeArrowheads="1"/>
          </p:cNvPicPr>
          <p:nvPr/>
        </p:nvPicPr>
        <p:blipFill>
          <a:blip r:embed="rId4"/>
          <a:srcRect/>
          <a:stretch>
            <a:fillRect/>
          </a:stretch>
        </p:blipFill>
        <p:spPr bwMode="auto">
          <a:xfrm>
            <a:off x="430120" y="2439810"/>
            <a:ext cx="1711489" cy="1819097"/>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29" name="Picture 3" descr="E:\素材\图片素材\键盘\2.jpg"/>
          <p:cNvPicPr>
            <a:picLocks noChangeAspect="1" noChangeArrowheads="1"/>
          </p:cNvPicPr>
          <p:nvPr/>
        </p:nvPicPr>
        <p:blipFill>
          <a:blip r:embed="rId5" cstate="print"/>
          <a:srcRect/>
          <a:stretch>
            <a:fillRect/>
          </a:stretch>
        </p:blipFill>
        <p:spPr bwMode="auto">
          <a:xfrm rot="20860945">
            <a:off x="487670" y="3580473"/>
            <a:ext cx="1731847" cy="1050654"/>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18442" name="Slide Number Placeholder 1"/>
          <p:cNvSpPr>
            <a:spLocks noGrp="1"/>
          </p:cNvSpPr>
          <p:nvPr>
            <p:ph type="sldNum" sz="quarter" idx="12"/>
          </p:nvPr>
        </p:nvSpPr>
        <p:spPr>
          <a:xfrm>
            <a:off x="6553200" y="6408738"/>
            <a:ext cx="2133600"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631151A5-EF93-41A3-8697-86454BD85761}" type="slidenum">
              <a:rPr lang="en-US" altLang="zh-CN" smtClean="0">
                <a:solidFill>
                  <a:srgbClr val="000000"/>
                </a:solidFill>
                <a:latin typeface="Arial" charset="0"/>
              </a:rPr>
              <a:pPr eaLnBrk="1" fontAlgn="base" hangingPunct="1">
                <a:spcBef>
                  <a:spcPct val="0"/>
                </a:spcBef>
                <a:spcAft>
                  <a:spcPct val="0"/>
                </a:spcAft>
              </a:pPr>
              <a:t>10</a:t>
            </a:fld>
            <a:endParaRPr lang="en-US" altLang="zh-CN" smtClean="0">
              <a:solidFill>
                <a:srgbClr val="000000"/>
              </a:solidFill>
              <a:latin typeface="Arial" charset="0"/>
            </a:endParaRPr>
          </a:p>
        </p:txBody>
      </p:sp>
      <p:sp>
        <p:nvSpPr>
          <p:cNvPr id="31" name="矩形 30"/>
          <p:cNvSpPr/>
          <p:nvPr/>
        </p:nvSpPr>
        <p:spPr bwMode="auto">
          <a:xfrm>
            <a:off x="3498850" y="1866999"/>
            <a:ext cx="4883150" cy="428625"/>
          </a:xfrm>
          <a:prstGeom prst="rect">
            <a:avLst/>
          </a:prstGeom>
          <a:solidFill>
            <a:schemeClr val="bg2">
              <a:lumMod val="20000"/>
              <a:lumOff val="80000"/>
            </a:schemeClr>
          </a:solidFill>
          <a:ln>
            <a:solidFill>
              <a:schemeClr val="bg1">
                <a:lumMod val="65000"/>
              </a:schemeClr>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pPr fontAlgn="base">
              <a:spcBef>
                <a:spcPct val="0"/>
              </a:spcBef>
              <a:spcAft>
                <a:spcPct val="0"/>
              </a:spcAft>
              <a:defRPr/>
            </a:pPr>
            <a:endParaRPr lang="zh-CN" altLang="en-US" b="1" dirty="0">
              <a:solidFill>
                <a:srgbClr val="000000"/>
              </a:solidFill>
            </a:endParaRPr>
          </a:p>
        </p:txBody>
      </p:sp>
      <p:grpSp>
        <p:nvGrpSpPr>
          <p:cNvPr id="37" name="Group 4"/>
          <p:cNvGrpSpPr>
            <a:grpSpLocks/>
          </p:cNvGrpSpPr>
          <p:nvPr/>
        </p:nvGrpSpPr>
        <p:grpSpPr bwMode="auto">
          <a:xfrm>
            <a:off x="3176588" y="4103786"/>
            <a:ext cx="5205412" cy="571500"/>
            <a:chOff x="3176558" y="3957654"/>
            <a:chExt cx="5205442" cy="571504"/>
          </a:xfrm>
        </p:grpSpPr>
        <p:sp>
          <p:nvSpPr>
            <p:cNvPr id="38" name="矩形 37"/>
            <p:cNvSpPr/>
            <p:nvPr/>
          </p:nvSpPr>
          <p:spPr bwMode="auto">
            <a:xfrm>
              <a:off x="3475010" y="4029093"/>
              <a:ext cx="4906990" cy="428628"/>
            </a:xfrm>
            <a:prstGeom prst="rect">
              <a:avLst/>
            </a:prstGeom>
            <a:solidFill>
              <a:schemeClr val="bg2">
                <a:lumMod val="20000"/>
                <a:lumOff val="80000"/>
              </a:schemeClr>
            </a:solidFill>
            <a:ln>
              <a:solidFill>
                <a:schemeClr val="bg1">
                  <a:lumMod val="65000"/>
                </a:schemeClr>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pPr fontAlgn="base">
                <a:spcBef>
                  <a:spcPct val="0"/>
                </a:spcBef>
                <a:spcAft>
                  <a:spcPct val="0"/>
                </a:spcAft>
                <a:defRPr/>
              </a:pPr>
              <a:endParaRPr lang="zh-CN" altLang="en-US" b="1">
                <a:solidFill>
                  <a:srgbClr val="000000"/>
                </a:solidFill>
              </a:endParaRPr>
            </a:p>
          </p:txBody>
        </p:sp>
        <p:sp>
          <p:nvSpPr>
            <p:cNvPr id="39" name="TextBox 39"/>
            <p:cNvSpPr txBox="1">
              <a:spLocks noChangeArrowheads="1"/>
            </p:cNvSpPr>
            <p:nvPr/>
          </p:nvSpPr>
          <p:spPr bwMode="auto">
            <a:xfrm>
              <a:off x="3733800" y="4059283"/>
              <a:ext cx="46228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r>
                <a:rPr kumimoji="1" lang="zh-CN" altLang="en-US" b="1" dirty="0" smtClean="0">
                  <a:solidFill>
                    <a:srgbClr val="000000"/>
                  </a:solidFill>
                  <a:latin typeface="黑体" pitchFamily="49" charset="-122"/>
                  <a:ea typeface="黑体" pitchFamily="49" charset="-122"/>
                </a:rPr>
                <a:t>老年痴呆症决策支持系统开发与评估</a:t>
              </a:r>
              <a:endParaRPr kumimoji="1" lang="en-US" altLang="zh-CN" b="1" dirty="0">
                <a:solidFill>
                  <a:srgbClr val="000000"/>
                </a:solidFill>
                <a:latin typeface="黑体" pitchFamily="49" charset="-122"/>
                <a:ea typeface="黑体" pitchFamily="49" charset="-122"/>
              </a:endParaRPr>
            </a:p>
          </p:txBody>
        </p:sp>
        <p:sp>
          <p:nvSpPr>
            <p:cNvPr id="40" name="菱形 39"/>
            <p:cNvSpPr/>
            <p:nvPr/>
          </p:nvSpPr>
          <p:spPr bwMode="auto">
            <a:xfrm>
              <a:off x="3176558" y="3957654"/>
              <a:ext cx="571504" cy="571504"/>
            </a:xfrm>
            <a:prstGeom prst="diamond">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lstStyle/>
            <a:p>
              <a:pPr fontAlgn="base">
                <a:spcBef>
                  <a:spcPct val="0"/>
                </a:spcBef>
                <a:spcAft>
                  <a:spcPct val="0"/>
                </a:spcAft>
                <a:defRPr/>
              </a:pPr>
              <a:r>
                <a:rPr lang="en-US" altLang="zh-CN" b="1" dirty="0">
                  <a:solidFill>
                    <a:srgbClr val="000000"/>
                  </a:solidFill>
                  <a:latin typeface="Times New Roman" pitchFamily="18" charset="0"/>
                  <a:cs typeface="Times New Roman" pitchFamily="18" charset="0"/>
                </a:rPr>
                <a:t>4</a:t>
              </a:r>
              <a:endParaRPr lang="zh-CN" altLang="en-US" b="1" dirty="0">
                <a:solidFill>
                  <a:srgbClr val="000000"/>
                </a:solidFill>
                <a:latin typeface="Times New Roman" pitchFamily="18" charset="0"/>
                <a:cs typeface="Times New Roman" pitchFamily="18" charset="0"/>
              </a:endParaRPr>
            </a:p>
          </p:txBody>
        </p:sp>
      </p:grpSp>
      <p:grpSp>
        <p:nvGrpSpPr>
          <p:cNvPr id="41" name="Group 2"/>
          <p:cNvGrpSpPr>
            <a:grpSpLocks/>
          </p:cNvGrpSpPr>
          <p:nvPr/>
        </p:nvGrpSpPr>
        <p:grpSpPr bwMode="auto">
          <a:xfrm>
            <a:off x="3176588" y="2565499"/>
            <a:ext cx="5205412" cy="571500"/>
            <a:chOff x="3176558" y="2386018"/>
            <a:chExt cx="5205442" cy="571504"/>
          </a:xfrm>
          <a:solidFill>
            <a:schemeClr val="accent1"/>
          </a:solidFill>
        </p:grpSpPr>
        <p:sp>
          <p:nvSpPr>
            <p:cNvPr id="42" name="矩形 41"/>
            <p:cNvSpPr/>
            <p:nvPr/>
          </p:nvSpPr>
          <p:spPr bwMode="auto">
            <a:xfrm>
              <a:off x="3498822" y="2457455"/>
              <a:ext cx="4883178" cy="428628"/>
            </a:xfrm>
            <a:prstGeom prst="rect">
              <a:avLst/>
            </a:prstGeom>
            <a:grpFill/>
            <a:ln>
              <a:solidFill>
                <a:schemeClr val="bg1">
                  <a:lumMod val="65000"/>
                </a:schemeClr>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pPr fontAlgn="base">
                <a:spcBef>
                  <a:spcPct val="0"/>
                </a:spcBef>
                <a:spcAft>
                  <a:spcPct val="0"/>
                </a:spcAft>
                <a:defRPr/>
              </a:pPr>
              <a:endParaRPr lang="zh-CN" altLang="en-US" b="1" dirty="0">
                <a:solidFill>
                  <a:srgbClr val="000000"/>
                </a:solidFill>
              </a:endParaRPr>
            </a:p>
          </p:txBody>
        </p:sp>
        <p:sp>
          <p:nvSpPr>
            <p:cNvPr id="43" name="菱形 42"/>
            <p:cNvSpPr/>
            <p:nvPr/>
          </p:nvSpPr>
          <p:spPr bwMode="auto">
            <a:xfrm>
              <a:off x="3176558" y="2386018"/>
              <a:ext cx="571504" cy="571504"/>
            </a:xfrm>
            <a:prstGeom prst="diamond">
              <a:avLst/>
            </a:prstGeom>
            <a:grp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lstStyle/>
            <a:p>
              <a:pPr fontAlgn="base">
                <a:spcBef>
                  <a:spcPct val="0"/>
                </a:spcBef>
                <a:spcAft>
                  <a:spcPct val="0"/>
                </a:spcAft>
                <a:defRPr/>
              </a:pPr>
              <a:r>
                <a:rPr lang="en-US" altLang="zh-CN" b="1" dirty="0">
                  <a:solidFill>
                    <a:srgbClr val="000000"/>
                  </a:solidFill>
                  <a:latin typeface="Times New Roman" pitchFamily="18" charset="0"/>
                  <a:cs typeface="Times New Roman" pitchFamily="18" charset="0"/>
                </a:rPr>
                <a:t>2</a:t>
              </a:r>
              <a:endParaRPr lang="zh-CN" altLang="en-US" b="1" dirty="0">
                <a:solidFill>
                  <a:srgbClr val="000000"/>
                </a:solidFill>
                <a:latin typeface="Times New Roman" pitchFamily="18" charset="0"/>
                <a:cs typeface="Times New Roman" pitchFamily="18" charset="0"/>
              </a:endParaRPr>
            </a:p>
          </p:txBody>
        </p:sp>
        <p:sp>
          <p:nvSpPr>
            <p:cNvPr id="44" name="TextBox 36"/>
            <p:cNvSpPr txBox="1">
              <a:spLocks noChangeArrowheads="1"/>
            </p:cNvSpPr>
            <p:nvPr/>
          </p:nvSpPr>
          <p:spPr bwMode="auto">
            <a:xfrm>
              <a:off x="3733800" y="2487657"/>
              <a:ext cx="4366590" cy="36933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r>
                <a:rPr kumimoji="1" lang="zh-CN" altLang="en-US" b="1" dirty="0" smtClean="0">
                  <a:solidFill>
                    <a:srgbClr val="000000"/>
                  </a:solidFill>
                  <a:latin typeface="黑体" pitchFamily="49" charset="-122"/>
                  <a:ea typeface="黑体" pitchFamily="49" charset="-122"/>
                </a:rPr>
                <a:t>系统框架设计</a:t>
              </a:r>
              <a:endParaRPr kumimoji="1" lang="en-US" altLang="zh-CN" b="1" dirty="0">
                <a:solidFill>
                  <a:srgbClr val="000000"/>
                </a:solidFill>
                <a:latin typeface="黑体" pitchFamily="49" charset="-122"/>
                <a:ea typeface="黑体" pitchFamily="49" charset="-122"/>
              </a:endParaRPr>
            </a:p>
          </p:txBody>
        </p:sp>
      </p:grpSp>
      <p:grpSp>
        <p:nvGrpSpPr>
          <p:cNvPr id="45" name="Group 3"/>
          <p:cNvGrpSpPr>
            <a:grpSpLocks/>
          </p:cNvGrpSpPr>
          <p:nvPr/>
        </p:nvGrpSpPr>
        <p:grpSpPr bwMode="auto">
          <a:xfrm>
            <a:off x="3176588" y="3335435"/>
            <a:ext cx="5281612" cy="571500"/>
            <a:chOff x="3176558" y="3171836"/>
            <a:chExt cx="5281642" cy="571504"/>
          </a:xfrm>
        </p:grpSpPr>
        <p:sp>
          <p:nvSpPr>
            <p:cNvPr id="46" name="矩形 45"/>
            <p:cNvSpPr/>
            <p:nvPr/>
          </p:nvSpPr>
          <p:spPr bwMode="auto">
            <a:xfrm>
              <a:off x="3498822" y="3243276"/>
              <a:ext cx="4883178" cy="428628"/>
            </a:xfrm>
            <a:prstGeom prst="rect">
              <a:avLst/>
            </a:prstGeom>
            <a:solidFill>
              <a:schemeClr val="bg2">
                <a:lumMod val="20000"/>
                <a:lumOff val="80000"/>
              </a:schemeClr>
            </a:solidFill>
            <a:ln>
              <a:solidFill>
                <a:schemeClr val="bg1">
                  <a:lumMod val="65000"/>
                </a:schemeClr>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pPr fontAlgn="base">
                <a:spcBef>
                  <a:spcPct val="0"/>
                </a:spcBef>
                <a:spcAft>
                  <a:spcPct val="0"/>
                </a:spcAft>
                <a:defRPr/>
              </a:pPr>
              <a:endParaRPr lang="zh-CN" altLang="en-US" b="1">
                <a:solidFill>
                  <a:srgbClr val="000000"/>
                </a:solidFill>
              </a:endParaRPr>
            </a:p>
          </p:txBody>
        </p:sp>
        <p:sp>
          <p:nvSpPr>
            <p:cNvPr id="47" name="菱形 46"/>
            <p:cNvSpPr/>
            <p:nvPr/>
          </p:nvSpPr>
          <p:spPr bwMode="auto">
            <a:xfrm>
              <a:off x="3176558" y="3171836"/>
              <a:ext cx="571504" cy="571504"/>
            </a:xfrm>
            <a:prstGeom prst="diamond">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lstStyle/>
            <a:p>
              <a:pPr fontAlgn="base">
                <a:spcBef>
                  <a:spcPct val="0"/>
                </a:spcBef>
                <a:spcAft>
                  <a:spcPct val="0"/>
                </a:spcAft>
                <a:defRPr/>
              </a:pPr>
              <a:r>
                <a:rPr lang="en-US" altLang="zh-CN" b="1" dirty="0">
                  <a:solidFill>
                    <a:srgbClr val="000000"/>
                  </a:solidFill>
                  <a:latin typeface="Times New Roman" pitchFamily="18" charset="0"/>
                  <a:cs typeface="Times New Roman" pitchFamily="18" charset="0"/>
                </a:rPr>
                <a:t>3</a:t>
              </a:r>
              <a:endParaRPr lang="zh-CN" altLang="en-US" b="1" dirty="0">
                <a:solidFill>
                  <a:srgbClr val="000000"/>
                </a:solidFill>
                <a:latin typeface="Times New Roman" pitchFamily="18" charset="0"/>
                <a:cs typeface="Times New Roman" pitchFamily="18" charset="0"/>
              </a:endParaRPr>
            </a:p>
          </p:txBody>
        </p:sp>
        <p:sp>
          <p:nvSpPr>
            <p:cNvPr id="48" name="TextBox 37"/>
            <p:cNvSpPr txBox="1">
              <a:spLocks noChangeArrowheads="1"/>
            </p:cNvSpPr>
            <p:nvPr/>
          </p:nvSpPr>
          <p:spPr bwMode="auto">
            <a:xfrm>
              <a:off x="3733800" y="3298871"/>
              <a:ext cx="47244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r>
                <a:rPr kumimoji="1" lang="zh-CN" altLang="en-US" b="1" dirty="0">
                  <a:solidFill>
                    <a:srgbClr val="000000"/>
                  </a:solidFill>
                  <a:latin typeface="黑体" pitchFamily="49" charset="-122"/>
                  <a:ea typeface="黑体" pitchFamily="49" charset="-122"/>
                </a:rPr>
                <a:t>头痛决策支持系统开发与评估</a:t>
              </a:r>
            </a:p>
          </p:txBody>
        </p:sp>
      </p:grpSp>
      <p:sp>
        <p:nvSpPr>
          <p:cNvPr id="49" name="Rectangle 1"/>
          <p:cNvSpPr>
            <a:spLocks noChangeArrowheads="1"/>
          </p:cNvSpPr>
          <p:nvPr/>
        </p:nvSpPr>
        <p:spPr bwMode="auto">
          <a:xfrm>
            <a:off x="3694113" y="1897161"/>
            <a:ext cx="64928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fontAlgn="base">
              <a:spcBef>
                <a:spcPct val="0"/>
              </a:spcBef>
              <a:spcAft>
                <a:spcPct val="0"/>
              </a:spcAft>
            </a:pPr>
            <a:r>
              <a:rPr kumimoji="1" lang="zh-CN" altLang="en-US" b="1" dirty="0">
                <a:solidFill>
                  <a:srgbClr val="000000"/>
                </a:solidFill>
                <a:latin typeface="黑体" pitchFamily="49" charset="-122"/>
                <a:ea typeface="黑体" pitchFamily="49" charset="-122"/>
              </a:rPr>
              <a:t>引言</a:t>
            </a:r>
            <a:endParaRPr kumimoji="1" lang="en-US" altLang="zh-CN" b="1" dirty="0">
              <a:solidFill>
                <a:srgbClr val="000000"/>
              </a:solidFill>
              <a:latin typeface="黑体" pitchFamily="49" charset="-122"/>
              <a:ea typeface="黑体" pitchFamily="49" charset="-122"/>
            </a:endParaRPr>
          </a:p>
        </p:txBody>
      </p:sp>
      <p:grpSp>
        <p:nvGrpSpPr>
          <p:cNvPr id="50" name="Group 5"/>
          <p:cNvGrpSpPr>
            <a:grpSpLocks/>
          </p:cNvGrpSpPr>
          <p:nvPr/>
        </p:nvGrpSpPr>
        <p:grpSpPr bwMode="auto">
          <a:xfrm>
            <a:off x="3176588" y="4873724"/>
            <a:ext cx="5205412" cy="571500"/>
            <a:chOff x="3176558" y="4724400"/>
            <a:chExt cx="5205442" cy="571504"/>
          </a:xfrm>
        </p:grpSpPr>
        <p:sp>
          <p:nvSpPr>
            <p:cNvPr id="51" name="矩形 32"/>
            <p:cNvSpPr/>
            <p:nvPr/>
          </p:nvSpPr>
          <p:spPr bwMode="auto">
            <a:xfrm>
              <a:off x="3475010" y="4795837"/>
              <a:ext cx="4906990" cy="428628"/>
            </a:xfrm>
            <a:prstGeom prst="rect">
              <a:avLst/>
            </a:prstGeom>
            <a:solidFill>
              <a:schemeClr val="bg2">
                <a:lumMod val="20000"/>
                <a:lumOff val="80000"/>
              </a:schemeClr>
            </a:solidFill>
            <a:ln>
              <a:solidFill>
                <a:schemeClr val="bg1">
                  <a:lumMod val="65000"/>
                </a:schemeClr>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pPr fontAlgn="base">
                <a:spcBef>
                  <a:spcPct val="0"/>
                </a:spcBef>
                <a:spcAft>
                  <a:spcPct val="0"/>
                </a:spcAft>
                <a:defRPr/>
              </a:pPr>
              <a:endParaRPr lang="zh-CN" altLang="en-US" b="1">
                <a:solidFill>
                  <a:srgbClr val="000000"/>
                </a:solidFill>
              </a:endParaRPr>
            </a:p>
          </p:txBody>
        </p:sp>
        <p:sp>
          <p:nvSpPr>
            <p:cNvPr id="52" name="TextBox 39"/>
            <p:cNvSpPr txBox="1">
              <a:spLocks noChangeArrowheads="1"/>
            </p:cNvSpPr>
            <p:nvPr/>
          </p:nvSpPr>
          <p:spPr bwMode="auto">
            <a:xfrm>
              <a:off x="3733800" y="4826029"/>
              <a:ext cx="46228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r>
                <a:rPr kumimoji="1" lang="zh-CN" altLang="en-US" b="1" dirty="0" smtClean="0">
                  <a:solidFill>
                    <a:srgbClr val="000000"/>
                  </a:solidFill>
                  <a:latin typeface="黑体" pitchFamily="49" charset="-122"/>
                  <a:ea typeface="黑体" pitchFamily="49" charset="-122"/>
                </a:rPr>
                <a:t>总结与展望</a:t>
              </a:r>
              <a:endParaRPr kumimoji="1" lang="en-US" altLang="zh-CN" b="1" dirty="0">
                <a:solidFill>
                  <a:srgbClr val="000000"/>
                </a:solidFill>
                <a:latin typeface="黑体" pitchFamily="49" charset="-122"/>
                <a:ea typeface="黑体" pitchFamily="49" charset="-122"/>
              </a:endParaRPr>
            </a:p>
          </p:txBody>
        </p:sp>
        <p:sp>
          <p:nvSpPr>
            <p:cNvPr id="53" name="菱形 31"/>
            <p:cNvSpPr/>
            <p:nvPr/>
          </p:nvSpPr>
          <p:spPr bwMode="auto">
            <a:xfrm>
              <a:off x="3176558" y="4724400"/>
              <a:ext cx="571504" cy="571504"/>
            </a:xfrm>
            <a:prstGeom prst="diamond">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lstStyle/>
            <a:p>
              <a:pPr fontAlgn="base">
                <a:spcBef>
                  <a:spcPct val="0"/>
                </a:spcBef>
                <a:spcAft>
                  <a:spcPct val="0"/>
                </a:spcAft>
                <a:defRPr/>
              </a:pPr>
              <a:r>
                <a:rPr lang="en-US" altLang="zh-CN" b="1" dirty="0">
                  <a:solidFill>
                    <a:srgbClr val="000000"/>
                  </a:solidFill>
                  <a:latin typeface="Times New Roman" pitchFamily="18" charset="0"/>
                  <a:cs typeface="Times New Roman" pitchFamily="18" charset="0"/>
                </a:rPr>
                <a:t>5</a:t>
              </a:r>
              <a:endParaRPr lang="zh-CN" altLang="en-US" b="1" dirty="0">
                <a:solidFill>
                  <a:srgbClr val="000000"/>
                </a:solidFill>
                <a:latin typeface="Times New Roman" pitchFamily="18" charset="0"/>
                <a:cs typeface="Times New Roman" pitchFamily="18" charset="0"/>
              </a:endParaRPr>
            </a:p>
          </p:txBody>
        </p:sp>
      </p:grpSp>
      <p:sp>
        <p:nvSpPr>
          <p:cNvPr id="54" name="菱形 53"/>
          <p:cNvSpPr/>
          <p:nvPr/>
        </p:nvSpPr>
        <p:spPr bwMode="auto">
          <a:xfrm>
            <a:off x="3176558" y="1771824"/>
            <a:ext cx="571504" cy="571504"/>
          </a:xfrm>
          <a:prstGeom prst="diamond">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lstStyle/>
          <a:p>
            <a:pPr fontAlgn="base">
              <a:spcBef>
                <a:spcPct val="0"/>
              </a:spcBef>
              <a:spcAft>
                <a:spcPct val="0"/>
              </a:spcAft>
              <a:defRPr/>
            </a:pPr>
            <a:r>
              <a:rPr lang="en-US" altLang="zh-CN" b="1" dirty="0">
                <a:solidFill>
                  <a:srgbClr val="000000"/>
                </a:solidFill>
                <a:latin typeface="Times New Roman" pitchFamily="18" charset="0"/>
                <a:cs typeface="Times New Roman" pitchFamily="18" charset="0"/>
              </a:rPr>
              <a:t>1</a:t>
            </a:r>
            <a:endParaRPr lang="zh-CN" altLang="en-US" b="1" dirty="0">
              <a:solidFill>
                <a:srgbClr val="000000"/>
              </a:solidFill>
              <a:latin typeface="Times New Roman" pitchFamily="18" charset="0"/>
              <a:cs typeface="Times New Roman" pitchFamily="18" charset="0"/>
            </a:endParaRPr>
          </a:p>
        </p:txBody>
      </p:sp>
    </p:spTree>
    <p:extLst>
      <p:ext uri="{BB962C8B-B14F-4D97-AF65-F5344CB8AC3E}">
        <p14:creationId xmlns:p14="http://schemas.microsoft.com/office/powerpoint/2010/main" val="237990110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D2A91896-4F5D-4807-B8D8-2588A25F2E34}" type="slidenum">
              <a:rPr lang="en-US" altLang="zh-CN" smtClean="0"/>
              <a:pPr>
                <a:defRPr/>
              </a:pPr>
              <a:t>11</a:t>
            </a:fld>
            <a:endParaRPr lang="en-US" altLang="zh-CN" dirty="0"/>
          </a:p>
        </p:txBody>
      </p:sp>
      <p:sp>
        <p:nvSpPr>
          <p:cNvPr id="3" name="TextBox 2"/>
          <p:cNvSpPr txBox="1"/>
          <p:nvPr/>
        </p:nvSpPr>
        <p:spPr>
          <a:xfrm>
            <a:off x="1259632" y="2348880"/>
            <a:ext cx="5040560" cy="923330"/>
          </a:xfrm>
          <a:prstGeom prst="rect">
            <a:avLst/>
          </a:prstGeom>
          <a:noFill/>
        </p:spPr>
        <p:txBody>
          <a:bodyPr wrap="square" rtlCol="0">
            <a:spAutoFit/>
          </a:bodyPr>
          <a:lstStyle/>
          <a:p>
            <a:r>
              <a:rPr lang="zh-CN" altLang="en-US" dirty="0" smtClean="0"/>
              <a:t>关键技术</a:t>
            </a:r>
            <a:endParaRPr lang="en-US" altLang="zh-CN" dirty="0" smtClean="0"/>
          </a:p>
          <a:p>
            <a:r>
              <a:rPr lang="zh-CN" altLang="en-US" dirty="0" smtClean="0"/>
              <a:t>系统框架</a:t>
            </a:r>
            <a:endParaRPr lang="en-US" altLang="zh-CN" dirty="0" smtClean="0"/>
          </a:p>
          <a:p>
            <a:r>
              <a:rPr lang="zh-CN" altLang="en-US" dirty="0"/>
              <a:t>实现</a:t>
            </a:r>
          </a:p>
        </p:txBody>
      </p:sp>
    </p:spTree>
    <p:extLst>
      <p:ext uri="{BB962C8B-B14F-4D97-AF65-F5344CB8AC3E}">
        <p14:creationId xmlns:p14="http://schemas.microsoft.com/office/powerpoint/2010/main" val="365384372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E9DE5A85-2D30-4737-8208-EC70138A904D}" type="slidenum">
              <a:rPr lang="en-US" altLang="zh-CN" smtClean="0">
                <a:solidFill>
                  <a:srgbClr val="000000"/>
                </a:solidFill>
                <a:latin typeface="Arial" charset="0"/>
              </a:rPr>
              <a:pPr eaLnBrk="1" fontAlgn="base" hangingPunct="1">
                <a:spcBef>
                  <a:spcPct val="0"/>
                </a:spcBef>
                <a:spcAft>
                  <a:spcPct val="0"/>
                </a:spcAft>
              </a:pPr>
              <a:t>12</a:t>
            </a:fld>
            <a:endParaRPr lang="en-US" altLang="zh-CN" dirty="0" smtClean="0">
              <a:solidFill>
                <a:srgbClr val="000000"/>
              </a:solidFill>
              <a:latin typeface="Arial" charset="0"/>
            </a:endParaRPr>
          </a:p>
        </p:txBody>
      </p:sp>
      <p:sp>
        <p:nvSpPr>
          <p:cNvPr id="35" name="标题 1"/>
          <p:cNvSpPr txBox="1">
            <a:spLocks/>
          </p:cNvSpPr>
          <p:nvPr/>
        </p:nvSpPr>
        <p:spPr bwMode="auto">
          <a:xfrm>
            <a:off x="312825" y="188640"/>
            <a:ext cx="8229600" cy="601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面向复杂多样的医疗数据存储管理技术</a:t>
            </a:r>
            <a:endParaRPr lang="zh-CN" altLang="en-US" sz="2800" b="1" dirty="0">
              <a:solidFill>
                <a:srgbClr val="FFFFFF"/>
              </a:solidFill>
              <a:latin typeface="Times New Roman" pitchFamily="18" charset="0"/>
              <a:ea typeface="黑体" pitchFamily="49" charset="-122"/>
              <a:cs typeface="Times New Roman" pitchFamily="18" charset="0"/>
            </a:endParaRPr>
          </a:p>
        </p:txBody>
      </p:sp>
    </p:spTree>
    <p:extLst>
      <p:ext uri="{BB962C8B-B14F-4D97-AF65-F5344CB8AC3E}">
        <p14:creationId xmlns:p14="http://schemas.microsoft.com/office/powerpoint/2010/main" val="255455287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E9DE5A85-2D30-4737-8208-EC70138A904D}" type="slidenum">
              <a:rPr lang="en-US" altLang="zh-CN" smtClean="0">
                <a:solidFill>
                  <a:srgbClr val="000000"/>
                </a:solidFill>
                <a:latin typeface="Arial" charset="0"/>
              </a:rPr>
              <a:pPr eaLnBrk="1" fontAlgn="base" hangingPunct="1">
                <a:spcBef>
                  <a:spcPct val="0"/>
                </a:spcBef>
                <a:spcAft>
                  <a:spcPct val="0"/>
                </a:spcAft>
              </a:pPr>
              <a:t>13</a:t>
            </a:fld>
            <a:endParaRPr lang="en-US" altLang="zh-CN" dirty="0" smtClean="0">
              <a:solidFill>
                <a:srgbClr val="000000"/>
              </a:solidFill>
              <a:latin typeface="Arial" charset="0"/>
            </a:endParaRPr>
          </a:p>
        </p:txBody>
      </p:sp>
      <p:sp>
        <p:nvSpPr>
          <p:cNvPr id="35" name="标题 1"/>
          <p:cNvSpPr txBox="1">
            <a:spLocks/>
          </p:cNvSpPr>
          <p:nvPr/>
        </p:nvSpPr>
        <p:spPr bwMode="auto">
          <a:xfrm>
            <a:off x="312825" y="188640"/>
            <a:ext cx="8229600" cy="601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面向复杂多样的医疗数据存储管理技术</a:t>
            </a:r>
            <a:endParaRPr lang="zh-CN" altLang="en-US" sz="2800" b="1" dirty="0">
              <a:solidFill>
                <a:srgbClr val="FFFFFF"/>
              </a:solidFill>
              <a:latin typeface="Times New Roman" pitchFamily="18" charset="0"/>
              <a:ea typeface="黑体" pitchFamily="49" charset="-122"/>
              <a:cs typeface="Times New Roman" pitchFamily="18" charset="0"/>
            </a:endParaRPr>
          </a:p>
        </p:txBody>
      </p:sp>
      <p:sp>
        <p:nvSpPr>
          <p:cNvPr id="63" name="AutoShape 105"/>
          <p:cNvSpPr>
            <a:spLocks noChangeArrowheads="1"/>
          </p:cNvSpPr>
          <p:nvPr/>
        </p:nvSpPr>
        <p:spPr bwMode="auto">
          <a:xfrm>
            <a:off x="6612542" y="1196752"/>
            <a:ext cx="1199818" cy="2037213"/>
          </a:xfrm>
          <a:prstGeom prst="wedgeRoundRectCallout">
            <a:avLst>
              <a:gd name="adj1" fmla="val -167861"/>
              <a:gd name="adj2" fmla="val -19455"/>
              <a:gd name="adj3" fmla="val 16667"/>
            </a:avLst>
          </a:prstGeom>
          <a:solidFill>
            <a:srgbClr val="F2F0F4"/>
          </a:solidFill>
          <a:ln w="9525">
            <a:noFill/>
            <a:miter lim="800000"/>
            <a:headEnd/>
            <a:tailEnd/>
          </a:ln>
        </p:spPr>
        <p:txBody>
          <a:bodyPr wrap="none" anchor="ctr"/>
          <a:lstStyle/>
          <a:p>
            <a:pPr algn="ctr">
              <a:defRPr/>
            </a:pPr>
            <a:endParaRPr kumimoji="1" lang="zh-CN" altLang="zh-CN" baseline="-20000" dirty="0" smtClean="0">
              <a:latin typeface="Times New Roman" pitchFamily="18" charset="0"/>
              <a:ea typeface="仿宋_GB2312" pitchFamily="49" charset="-122"/>
            </a:endParaRPr>
          </a:p>
          <a:p>
            <a:pPr algn="ctr">
              <a:defRPr/>
            </a:pPr>
            <a:endParaRPr kumimoji="1" lang="zh-CN" altLang="zh-CN" baseline="-20000" dirty="0">
              <a:latin typeface="Times New Roman" pitchFamily="18" charset="0"/>
              <a:ea typeface="仿宋_GB2312" pitchFamily="49" charset="-122"/>
            </a:endParaRPr>
          </a:p>
        </p:txBody>
      </p:sp>
      <p:pic>
        <p:nvPicPr>
          <p:cNvPr id="2051" name="Picture 3" descr="C:\Users\FGJ\AppData\Roaming\Tencent\Users\794460205\QQ\WinTemp\RichOle\L{HMEAIP1}Q26$Q9VE2Y5]E.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39684" y="1372689"/>
            <a:ext cx="928659" cy="1764454"/>
          </a:xfrm>
          <a:prstGeom prst="rect">
            <a:avLst/>
          </a:prstGeom>
          <a:noFill/>
          <a:extLst>
            <a:ext uri="{909E8E84-426E-40DD-AFC4-6F175D3DCCD1}">
              <a14:hiddenFill xmlns:a14="http://schemas.microsoft.com/office/drawing/2010/main">
                <a:solidFill>
                  <a:srgbClr val="FFFFFF"/>
                </a:solidFill>
              </a14:hiddenFill>
            </a:ext>
          </a:extLst>
        </p:spPr>
      </p:pic>
      <p:sp>
        <p:nvSpPr>
          <p:cNvPr id="61" name="AutoShape 105"/>
          <p:cNvSpPr>
            <a:spLocks noChangeArrowheads="1"/>
          </p:cNvSpPr>
          <p:nvPr/>
        </p:nvSpPr>
        <p:spPr bwMode="auto">
          <a:xfrm>
            <a:off x="5868143" y="3594005"/>
            <a:ext cx="2674281" cy="1800200"/>
          </a:xfrm>
          <a:prstGeom prst="wedgeRoundRectCallout">
            <a:avLst>
              <a:gd name="adj1" fmla="val -71607"/>
              <a:gd name="adj2" fmla="val -142938"/>
              <a:gd name="adj3" fmla="val 16667"/>
            </a:avLst>
          </a:prstGeom>
          <a:solidFill>
            <a:srgbClr val="F2F0F4"/>
          </a:solidFill>
          <a:ln w="9525">
            <a:noFill/>
            <a:miter lim="800000"/>
            <a:headEnd/>
            <a:tailEnd/>
          </a:ln>
        </p:spPr>
        <p:txBody>
          <a:bodyPr wrap="none" anchor="ctr"/>
          <a:lstStyle/>
          <a:p>
            <a:pPr algn="ctr">
              <a:defRPr/>
            </a:pPr>
            <a:endParaRPr kumimoji="1" lang="zh-CN" altLang="zh-CN" baseline="-20000" dirty="0" smtClean="0">
              <a:latin typeface="Times New Roman" pitchFamily="18" charset="0"/>
              <a:ea typeface="仿宋_GB2312" pitchFamily="49" charset="-122"/>
            </a:endParaRPr>
          </a:p>
          <a:p>
            <a:pPr algn="ctr">
              <a:defRPr/>
            </a:pPr>
            <a:endParaRPr kumimoji="1" lang="zh-CN" altLang="zh-CN" baseline="-20000" dirty="0">
              <a:latin typeface="Times New Roman" pitchFamily="18" charset="0"/>
              <a:ea typeface="仿宋_GB2312" pitchFamily="49" charset="-122"/>
            </a:endParaRPr>
          </a:p>
        </p:txBody>
      </p:sp>
      <p:pic>
        <p:nvPicPr>
          <p:cNvPr id="62" name="Picture 2" descr="C:\Users\FGJ\AppData\Roaming\Tencent\Users\794460205\QQ\WinTemp\RichOle\K}WJU}BAW[H[QK[JSTCNNAS.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12160" y="3738021"/>
            <a:ext cx="2376264" cy="1452784"/>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1560" y="1494080"/>
            <a:ext cx="4457700" cy="3286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3298440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圆角矩形 9"/>
          <p:cNvSpPr/>
          <p:nvPr/>
        </p:nvSpPr>
        <p:spPr bwMode="auto">
          <a:xfrm>
            <a:off x="5363370" y="1772816"/>
            <a:ext cx="3097062" cy="3096344"/>
          </a:xfrm>
          <a:prstGeom prst="roundRect">
            <a:avLst/>
          </a:prstGeom>
          <a:solidFill>
            <a:schemeClr val="bg1"/>
          </a:solidFill>
          <a:ln w="57150" cap="flat" cmpd="sng" algn="ctr">
            <a:solidFill>
              <a:schemeClr val="accent3">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57346"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E9DE5A85-2D30-4737-8208-EC70138A904D}" type="slidenum">
              <a:rPr lang="en-US" altLang="zh-CN" smtClean="0">
                <a:solidFill>
                  <a:srgbClr val="000000"/>
                </a:solidFill>
                <a:latin typeface="Arial" charset="0"/>
              </a:rPr>
              <a:pPr eaLnBrk="1" fontAlgn="base" hangingPunct="1">
                <a:spcBef>
                  <a:spcPct val="0"/>
                </a:spcBef>
                <a:spcAft>
                  <a:spcPct val="0"/>
                </a:spcAft>
              </a:pPr>
              <a:t>14</a:t>
            </a:fld>
            <a:endParaRPr lang="en-US" altLang="zh-CN" dirty="0" smtClean="0">
              <a:solidFill>
                <a:srgbClr val="000000"/>
              </a:solidFill>
              <a:latin typeface="Arial" charset="0"/>
            </a:endParaRPr>
          </a:p>
        </p:txBody>
      </p:sp>
      <p:sp>
        <p:nvSpPr>
          <p:cNvPr id="57348" name="标题 1"/>
          <p:cNvSpPr txBox="1">
            <a:spLocks/>
          </p:cNvSpPr>
          <p:nvPr/>
        </p:nvSpPr>
        <p:spPr bwMode="auto">
          <a:xfrm>
            <a:off x="457200" y="333375"/>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针对不同疾病的数据录入</a:t>
            </a:r>
            <a:r>
              <a:rPr lang="zh-CN" altLang="en-US" sz="2800" b="1" dirty="0" smtClean="0">
                <a:solidFill>
                  <a:srgbClr val="FFFFFF"/>
                </a:solidFill>
                <a:latin typeface="Times New Roman" pitchFamily="18" charset="0"/>
                <a:ea typeface="黑体" pitchFamily="49" charset="-122"/>
                <a:cs typeface="Times New Roman" pitchFamily="18" charset="0"/>
              </a:rPr>
              <a:t>界面动态</a:t>
            </a:r>
            <a:r>
              <a:rPr lang="zh-CN" altLang="en-US" sz="2800" b="1" dirty="0" smtClean="0">
                <a:solidFill>
                  <a:srgbClr val="FFFFFF"/>
                </a:solidFill>
                <a:latin typeface="Times New Roman" pitchFamily="18" charset="0"/>
                <a:ea typeface="黑体" pitchFamily="49" charset="-122"/>
                <a:cs typeface="Times New Roman" pitchFamily="18" charset="0"/>
              </a:rPr>
              <a:t>配置技术</a:t>
            </a:r>
            <a:endParaRPr lang="zh-CN" altLang="en-US" sz="2800" b="1" dirty="0">
              <a:solidFill>
                <a:srgbClr val="FFFFFF"/>
              </a:solidFill>
              <a:latin typeface="Times New Roman" pitchFamily="18" charset="0"/>
              <a:ea typeface="黑体" pitchFamily="49" charset="-122"/>
              <a:cs typeface="Times New Roman" pitchFamily="18" charset="0"/>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2943485313"/>
              </p:ext>
            </p:extLst>
          </p:nvPr>
        </p:nvGraphicFramePr>
        <p:xfrm>
          <a:off x="251520" y="1477647"/>
          <a:ext cx="3870569" cy="2864891"/>
        </p:xfrm>
        <a:graphic>
          <a:graphicData uri="http://schemas.openxmlformats.org/presentationml/2006/ole">
            <mc:AlternateContent xmlns:mc="http://schemas.openxmlformats.org/markup-compatibility/2006">
              <mc:Choice xmlns:v="urn:schemas-microsoft-com:vml" Requires="v">
                <p:oleObj spid="_x0000_s7184" name="Visio" r:id="rId3" imgW="4426700" imgH="3282947" progId="Visio.Drawing.11">
                  <p:embed/>
                </p:oleObj>
              </mc:Choice>
              <mc:Fallback>
                <p:oleObj name="Visio" r:id="rId3" imgW="4426700" imgH="3282947" progId="Visio.Drawing.11">
                  <p:embed/>
                  <p:pic>
                    <p:nvPicPr>
                      <p:cNvPr id="0" name="Object 3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1520" y="1477647"/>
                        <a:ext cx="3870569" cy="2864891"/>
                      </a:xfrm>
                      <a:prstGeom prst="rect">
                        <a:avLst/>
                      </a:prstGeom>
                      <a:noFill/>
                      <a:ln>
                        <a:noFill/>
                      </a:ln>
                    </p:spPr>
                  </p:pic>
                </p:oleObj>
              </mc:Fallback>
            </mc:AlternateContent>
          </a:graphicData>
        </a:graphic>
      </p:graphicFrame>
      <p:sp>
        <p:nvSpPr>
          <p:cNvPr id="3" name="圆角矩形 2"/>
          <p:cNvSpPr/>
          <p:nvPr/>
        </p:nvSpPr>
        <p:spPr bwMode="auto">
          <a:xfrm>
            <a:off x="1222461" y="1340768"/>
            <a:ext cx="2016224" cy="1068038"/>
          </a:xfrm>
          <a:prstGeom prst="roundRect">
            <a:avLst/>
          </a:prstGeom>
          <a:noFill/>
          <a:ln w="9525" cap="flat" cmpd="sng" algn="ctr">
            <a:solidFill>
              <a:srgbClr val="FF0000"/>
            </a:solidFill>
            <a:prstDash val="lg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5" name="TextBox 4"/>
          <p:cNvSpPr txBox="1"/>
          <p:nvPr/>
        </p:nvSpPr>
        <p:spPr>
          <a:xfrm>
            <a:off x="393465" y="4560946"/>
            <a:ext cx="3538736" cy="646331"/>
          </a:xfrm>
          <a:prstGeom prst="rect">
            <a:avLst/>
          </a:prstGeom>
          <a:noFill/>
        </p:spPr>
        <p:txBody>
          <a:bodyPr wrap="square" rtlCol="0">
            <a:spAutoFit/>
          </a:bodyPr>
          <a:lstStyle/>
          <a:p>
            <a:pPr algn="ctr"/>
            <a:r>
              <a:rPr lang="zh-CN" altLang="en-US" dirty="0" smtClean="0"/>
              <a:t>诊断决策的准确性与观察信息的获取程度相关</a:t>
            </a:r>
            <a:endParaRPr lang="zh-CN" altLang="en-US" dirty="0"/>
          </a:p>
        </p:txBody>
      </p:sp>
      <p:sp>
        <p:nvSpPr>
          <p:cNvPr id="7" name="右箭头 6"/>
          <p:cNvSpPr/>
          <p:nvPr/>
        </p:nvSpPr>
        <p:spPr bwMode="auto">
          <a:xfrm>
            <a:off x="4139952" y="2671046"/>
            <a:ext cx="1116125" cy="481225"/>
          </a:xfrm>
          <a:prstGeom prst="rightArrow">
            <a:avLst/>
          </a:prstGeom>
          <a:solidFill>
            <a:srgbClr val="FFC000"/>
          </a:solidFill>
          <a:ln w="9525" cap="flat" cmpd="sng" algn="ctr">
            <a:noFill/>
            <a:prstDash val="solid"/>
            <a:round/>
            <a:headEnd type="none" w="med" len="med"/>
            <a:tailEnd type="none" w="med" len="med"/>
          </a:ln>
          <a:effectLst>
            <a:outerShdw blurRad="50800" dist="38100" dir="5400000" algn="t"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8" name="圆角矩形 7"/>
          <p:cNvSpPr/>
          <p:nvPr/>
        </p:nvSpPr>
        <p:spPr bwMode="auto">
          <a:xfrm>
            <a:off x="5567966" y="1916991"/>
            <a:ext cx="2292827" cy="2808153"/>
          </a:xfrm>
          <a:prstGeom prst="roundRect">
            <a:avLst/>
          </a:prstGeom>
          <a:solidFill>
            <a:schemeClr val="accent3">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9" name="TextBox 8"/>
          <p:cNvSpPr txBox="1"/>
          <p:nvPr/>
        </p:nvSpPr>
        <p:spPr>
          <a:xfrm>
            <a:off x="5567966" y="2122314"/>
            <a:ext cx="2160239" cy="2862322"/>
          </a:xfrm>
          <a:prstGeom prst="rect">
            <a:avLst/>
          </a:prstGeom>
          <a:noFill/>
        </p:spPr>
        <p:txBody>
          <a:bodyPr wrap="square" rtlCol="0">
            <a:spAutoFit/>
          </a:bodyPr>
          <a:lstStyle/>
          <a:p>
            <a:r>
              <a:rPr lang="zh-CN" altLang="en-US" dirty="0" smtClean="0"/>
              <a:t>数据录入界面需求</a:t>
            </a:r>
            <a:endParaRPr lang="en-US" altLang="zh-CN" dirty="0" smtClean="0"/>
          </a:p>
          <a:p>
            <a:pPr marL="285750" indent="-285750">
              <a:buFont typeface="Wingdings" pitchFamily="2" charset="2"/>
              <a:buChar char="Ø"/>
            </a:pPr>
            <a:r>
              <a:rPr lang="zh-CN" altLang="en-US" dirty="0" smtClean="0"/>
              <a:t>不同疾病所需的数据差异很大</a:t>
            </a:r>
            <a:endParaRPr lang="en-US" altLang="zh-CN" dirty="0" smtClean="0"/>
          </a:p>
          <a:p>
            <a:pPr marL="285750" indent="-285750">
              <a:buFont typeface="Wingdings" pitchFamily="2" charset="2"/>
              <a:buChar char="Ø"/>
            </a:pPr>
            <a:endParaRPr lang="en-US" altLang="zh-CN" dirty="0"/>
          </a:p>
          <a:p>
            <a:pPr marL="285750" indent="-285750">
              <a:buFont typeface="Wingdings" pitchFamily="2" charset="2"/>
              <a:buChar char="Ø"/>
            </a:pPr>
            <a:r>
              <a:rPr lang="zh-CN" altLang="en-US" dirty="0" smtClean="0"/>
              <a:t>数据项随疾病诊断的需求而变化</a:t>
            </a:r>
            <a:endParaRPr lang="en-US" altLang="zh-CN" dirty="0" smtClean="0"/>
          </a:p>
          <a:p>
            <a:pPr marL="285750" indent="-285750">
              <a:buFont typeface="Wingdings" pitchFamily="2" charset="2"/>
              <a:buChar char="Ø"/>
            </a:pPr>
            <a:endParaRPr lang="en-US" altLang="zh-CN" dirty="0"/>
          </a:p>
          <a:p>
            <a:pPr marL="285750" indent="-285750">
              <a:buFont typeface="Wingdings" pitchFamily="2" charset="2"/>
              <a:buChar char="Ø"/>
            </a:pPr>
            <a:r>
              <a:rPr lang="zh-CN" altLang="en-US" dirty="0" smtClean="0"/>
              <a:t>结构化、样式精确的数据项</a:t>
            </a:r>
            <a:endParaRPr lang="en-US" altLang="zh-CN" dirty="0" smtClean="0"/>
          </a:p>
          <a:p>
            <a:pPr marL="285750" indent="-285750">
              <a:buFont typeface="Wingdings" pitchFamily="2" charset="2"/>
              <a:buChar char="Ø"/>
            </a:pPr>
            <a:endParaRPr lang="zh-CN" altLang="en-US" dirty="0"/>
          </a:p>
        </p:txBody>
      </p:sp>
      <p:sp>
        <p:nvSpPr>
          <p:cNvPr id="11" name="TextBox 10"/>
          <p:cNvSpPr txBox="1"/>
          <p:nvPr/>
        </p:nvSpPr>
        <p:spPr>
          <a:xfrm rot="16200000">
            <a:off x="7000576" y="3052117"/>
            <a:ext cx="2400657" cy="369332"/>
          </a:xfrm>
          <a:prstGeom prst="rect">
            <a:avLst/>
          </a:prstGeom>
          <a:noFill/>
        </p:spPr>
        <p:txBody>
          <a:bodyPr vert="vert" wrap="square" rtlCol="0">
            <a:spAutoFit/>
          </a:bodyPr>
          <a:lstStyle/>
          <a:p>
            <a:r>
              <a:rPr lang="zh-CN" altLang="en-US" dirty="0" smtClean="0"/>
              <a:t>临床决策支持系统</a:t>
            </a:r>
            <a:endParaRPr lang="zh-CN" altLang="en-US" dirty="0"/>
          </a:p>
        </p:txBody>
      </p:sp>
    </p:spTree>
    <p:extLst>
      <p:ext uri="{BB962C8B-B14F-4D97-AF65-F5344CB8AC3E}">
        <p14:creationId xmlns:p14="http://schemas.microsoft.com/office/powerpoint/2010/main" val="98703119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E9DE5A85-2D30-4737-8208-EC70138A904D}" type="slidenum">
              <a:rPr lang="en-US" altLang="zh-CN" smtClean="0">
                <a:solidFill>
                  <a:srgbClr val="000000"/>
                </a:solidFill>
                <a:latin typeface="Arial" charset="0"/>
              </a:rPr>
              <a:pPr eaLnBrk="1" fontAlgn="base" hangingPunct="1">
                <a:spcBef>
                  <a:spcPct val="0"/>
                </a:spcBef>
                <a:spcAft>
                  <a:spcPct val="0"/>
                </a:spcAft>
              </a:pPr>
              <a:t>15</a:t>
            </a:fld>
            <a:endParaRPr lang="en-US" altLang="zh-CN" dirty="0" smtClean="0">
              <a:solidFill>
                <a:srgbClr val="000000"/>
              </a:solidFill>
              <a:latin typeface="Arial" charset="0"/>
            </a:endParaRPr>
          </a:p>
        </p:txBody>
      </p:sp>
      <p:sp>
        <p:nvSpPr>
          <p:cNvPr id="57348" name="标题 1"/>
          <p:cNvSpPr txBox="1">
            <a:spLocks/>
          </p:cNvSpPr>
          <p:nvPr/>
        </p:nvSpPr>
        <p:spPr bwMode="auto">
          <a:xfrm>
            <a:off x="457200" y="333375"/>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针对不同疾病的数据录入</a:t>
            </a:r>
            <a:r>
              <a:rPr lang="zh-CN" altLang="en-US" sz="2800" b="1" dirty="0" smtClean="0">
                <a:solidFill>
                  <a:srgbClr val="FFFFFF"/>
                </a:solidFill>
                <a:latin typeface="Times New Roman" pitchFamily="18" charset="0"/>
                <a:ea typeface="黑体" pitchFamily="49" charset="-122"/>
                <a:cs typeface="Times New Roman" pitchFamily="18" charset="0"/>
              </a:rPr>
              <a:t>界面动态</a:t>
            </a:r>
            <a:r>
              <a:rPr lang="zh-CN" altLang="en-US" sz="2800" b="1" dirty="0" smtClean="0">
                <a:solidFill>
                  <a:srgbClr val="FFFFFF"/>
                </a:solidFill>
                <a:latin typeface="Times New Roman" pitchFamily="18" charset="0"/>
                <a:ea typeface="黑体" pitchFamily="49" charset="-122"/>
                <a:cs typeface="Times New Roman" pitchFamily="18" charset="0"/>
              </a:rPr>
              <a:t>配置技术</a:t>
            </a:r>
            <a:endParaRPr lang="zh-CN" altLang="en-US" sz="2800" b="1" dirty="0">
              <a:solidFill>
                <a:srgbClr val="FFFFFF"/>
              </a:solidFill>
              <a:latin typeface="Times New Roman" pitchFamily="18" charset="0"/>
              <a:ea typeface="黑体" pitchFamily="49" charset="-122"/>
              <a:cs typeface="Times New Roman" pitchFamily="18" charset="0"/>
            </a:endParaRPr>
          </a:p>
        </p:txBody>
      </p:sp>
      <p:pic>
        <p:nvPicPr>
          <p:cNvPr id="25"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90133" y="4394927"/>
            <a:ext cx="1763433" cy="11865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6" name="TextBox 25"/>
          <p:cNvSpPr txBox="1"/>
          <p:nvPr/>
        </p:nvSpPr>
        <p:spPr>
          <a:xfrm>
            <a:off x="529977" y="5397945"/>
            <a:ext cx="1581885" cy="369332"/>
          </a:xfrm>
          <a:prstGeom prst="rect">
            <a:avLst/>
          </a:prstGeom>
          <a:noFill/>
        </p:spPr>
        <p:txBody>
          <a:bodyPr wrap="square" rtlCol="0">
            <a:spAutoFit/>
          </a:bodyPr>
          <a:lstStyle/>
          <a:p>
            <a:r>
              <a:rPr lang="zh-CN" altLang="en-US" dirty="0" smtClean="0"/>
              <a:t>整理数据需求</a:t>
            </a:r>
            <a:endParaRPr lang="zh-CN" altLang="en-US" dirty="0"/>
          </a:p>
        </p:txBody>
      </p:sp>
      <p:pic>
        <p:nvPicPr>
          <p:cNvPr id="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6308" y="4440327"/>
            <a:ext cx="1329224" cy="10194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8" name="TextBox 27"/>
          <p:cNvSpPr txBox="1"/>
          <p:nvPr/>
        </p:nvSpPr>
        <p:spPr>
          <a:xfrm>
            <a:off x="2443151" y="5570784"/>
            <a:ext cx="2043515" cy="369332"/>
          </a:xfrm>
          <a:prstGeom prst="rect">
            <a:avLst/>
          </a:prstGeom>
          <a:noFill/>
        </p:spPr>
        <p:txBody>
          <a:bodyPr wrap="square" rtlCol="0">
            <a:spAutoFit/>
          </a:bodyPr>
          <a:lstStyle/>
          <a:p>
            <a:r>
              <a:rPr lang="zh-CN" altLang="en-US" dirty="0" smtClean="0"/>
              <a:t>界面模板设计工具</a:t>
            </a:r>
            <a:endParaRPr lang="zh-CN" altLang="en-US" dirty="0"/>
          </a:p>
        </p:txBody>
      </p:sp>
      <p:pic>
        <p:nvPicPr>
          <p:cNvPr id="31" name="Picture 4" descr="D:\basic tool\QQ\文档\794460205\Image\XFA]N@570W_3WUP2V{1(YJ4.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24973" y="4365708"/>
            <a:ext cx="1488950" cy="1186507"/>
          </a:xfrm>
          <a:prstGeom prst="rect">
            <a:avLst/>
          </a:prstGeom>
          <a:noFill/>
          <a:extLst>
            <a:ext uri="{909E8E84-426E-40DD-AFC4-6F175D3DCCD1}">
              <a14:hiddenFill xmlns:a14="http://schemas.microsoft.com/office/drawing/2010/main">
                <a:solidFill>
                  <a:srgbClr val="FFFFFF"/>
                </a:solidFill>
              </a14:hiddenFill>
            </a:ext>
          </a:extLst>
        </p:spPr>
      </p:pic>
      <p:sp>
        <p:nvSpPr>
          <p:cNvPr id="32" name="右箭头 31"/>
          <p:cNvSpPr/>
          <p:nvPr/>
        </p:nvSpPr>
        <p:spPr bwMode="auto">
          <a:xfrm>
            <a:off x="1822788" y="4862463"/>
            <a:ext cx="719305" cy="467913"/>
          </a:xfrm>
          <a:prstGeom prst="rightArrow">
            <a:avLst/>
          </a:prstGeom>
          <a:solidFill>
            <a:schemeClr val="accent1"/>
          </a:solidFill>
          <a:ln w="9525" cap="flat" cmpd="sng" algn="ctr">
            <a:noFill/>
            <a:prstDash val="solid"/>
            <a:round/>
            <a:headEnd type="none" w="med" len="med"/>
            <a:tailEnd type="none" w="med" len="med"/>
          </a:ln>
          <a:effectLst/>
          <a:scene3d>
            <a:camera prst="orthographicFront"/>
            <a:lightRig rig="threePt" dir="t"/>
          </a:scene3d>
          <a:sp3d>
            <a:bevelT/>
          </a:sp3d>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33" name="右箭头 32"/>
          <p:cNvSpPr/>
          <p:nvPr/>
        </p:nvSpPr>
        <p:spPr bwMode="auto">
          <a:xfrm>
            <a:off x="5913600" y="4736152"/>
            <a:ext cx="832628" cy="504056"/>
          </a:xfrm>
          <a:prstGeom prst="rightArrow">
            <a:avLst/>
          </a:prstGeom>
          <a:solidFill>
            <a:schemeClr val="accent1"/>
          </a:solidFill>
          <a:ln w="9525" cap="flat" cmpd="sng" algn="ctr">
            <a:noFill/>
            <a:prstDash val="solid"/>
            <a:round/>
            <a:headEnd type="none" w="med" len="med"/>
            <a:tailEnd type="none" w="med" len="med"/>
          </a:ln>
          <a:effectLst/>
          <a:scene3d>
            <a:camera prst="orthographicFront"/>
            <a:lightRig rig="threePt" dir="t"/>
          </a:scene3d>
          <a:sp3d>
            <a:bevelT/>
          </a:sp3d>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37" name="右箭头 36"/>
          <p:cNvSpPr/>
          <p:nvPr/>
        </p:nvSpPr>
        <p:spPr bwMode="auto">
          <a:xfrm>
            <a:off x="4384902" y="4813456"/>
            <a:ext cx="719305" cy="467913"/>
          </a:xfrm>
          <a:prstGeom prst="rightArrow">
            <a:avLst/>
          </a:prstGeom>
          <a:solidFill>
            <a:schemeClr val="accent1"/>
          </a:solidFill>
          <a:ln w="9525" cap="flat" cmpd="sng" algn="ctr">
            <a:noFill/>
            <a:prstDash val="solid"/>
            <a:round/>
            <a:headEnd type="none" w="med" len="med"/>
            <a:tailEnd type="none" w="med" len="med"/>
          </a:ln>
          <a:effectLst/>
          <a:scene3d>
            <a:camera prst="orthographicFront"/>
            <a:lightRig rig="threePt" dir="t"/>
          </a:scene3d>
          <a:sp3d>
            <a:bevelT/>
          </a:sp3d>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pic>
        <p:nvPicPr>
          <p:cNvPr id="39" name="Picture 10" descr="D:\毕设\pictrute\documents.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224216" y="4736152"/>
            <a:ext cx="543420" cy="543420"/>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p:cNvSpPr txBox="1"/>
          <p:nvPr/>
        </p:nvSpPr>
        <p:spPr>
          <a:xfrm>
            <a:off x="5055182" y="5479603"/>
            <a:ext cx="1211392" cy="646331"/>
          </a:xfrm>
          <a:prstGeom prst="rect">
            <a:avLst/>
          </a:prstGeom>
          <a:noFill/>
        </p:spPr>
        <p:txBody>
          <a:bodyPr wrap="square" rtlCol="0">
            <a:spAutoFit/>
          </a:bodyPr>
          <a:lstStyle/>
          <a:p>
            <a:r>
              <a:rPr lang="zh-CN" altLang="en-US" dirty="0" smtClean="0"/>
              <a:t>生成页面配置文件</a:t>
            </a:r>
            <a:endParaRPr lang="zh-CN" altLang="en-US" dirty="0"/>
          </a:p>
        </p:txBody>
      </p:sp>
      <p:pic>
        <p:nvPicPr>
          <p:cNvPr id="205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43262" y="1532943"/>
            <a:ext cx="5617659" cy="24407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6824973" y="5628618"/>
            <a:ext cx="1584176" cy="369332"/>
          </a:xfrm>
          <a:prstGeom prst="rect">
            <a:avLst/>
          </a:prstGeom>
          <a:noFill/>
        </p:spPr>
        <p:txBody>
          <a:bodyPr wrap="square" rtlCol="0">
            <a:spAutoFit/>
          </a:bodyPr>
          <a:lstStyle/>
          <a:p>
            <a:r>
              <a:rPr lang="zh-CN" altLang="en-US" dirty="0" smtClean="0"/>
              <a:t>系统显示页面</a:t>
            </a:r>
            <a:endParaRPr lang="zh-CN" altLang="en-US" dirty="0"/>
          </a:p>
        </p:txBody>
      </p:sp>
    </p:spTree>
    <p:extLst>
      <p:ext uri="{BB962C8B-B14F-4D97-AF65-F5344CB8AC3E}">
        <p14:creationId xmlns:p14="http://schemas.microsoft.com/office/powerpoint/2010/main" val="76763116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E9DE5A85-2D30-4737-8208-EC70138A904D}" type="slidenum">
              <a:rPr lang="en-US" altLang="zh-CN" smtClean="0">
                <a:solidFill>
                  <a:srgbClr val="000000"/>
                </a:solidFill>
                <a:latin typeface="Arial" charset="0"/>
              </a:rPr>
              <a:pPr eaLnBrk="1" fontAlgn="base" hangingPunct="1">
                <a:spcBef>
                  <a:spcPct val="0"/>
                </a:spcBef>
                <a:spcAft>
                  <a:spcPct val="0"/>
                </a:spcAft>
              </a:pPr>
              <a:t>16</a:t>
            </a:fld>
            <a:endParaRPr lang="en-US" altLang="zh-CN" smtClean="0">
              <a:solidFill>
                <a:srgbClr val="000000"/>
              </a:solidFill>
              <a:latin typeface="Arial" charset="0"/>
            </a:endParaRPr>
          </a:p>
        </p:txBody>
      </p:sp>
      <p:sp>
        <p:nvSpPr>
          <p:cNvPr id="57348" name="标题 1"/>
          <p:cNvSpPr txBox="1">
            <a:spLocks/>
          </p:cNvSpPr>
          <p:nvPr/>
        </p:nvSpPr>
        <p:spPr bwMode="auto">
          <a:xfrm>
            <a:off x="457200" y="333375"/>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en-US" altLang="zh-CN" sz="2800" b="1" dirty="0" smtClean="0">
                <a:solidFill>
                  <a:srgbClr val="FFFFFF"/>
                </a:solidFill>
                <a:latin typeface="Times New Roman" pitchFamily="18" charset="0"/>
                <a:ea typeface="黑体" pitchFamily="49" charset="-122"/>
                <a:cs typeface="Times New Roman" pitchFamily="18" charset="0"/>
              </a:rPr>
              <a:t>3</a:t>
            </a:r>
            <a:endParaRPr lang="zh-CN" altLang="en-US" sz="2800" b="1" dirty="0">
              <a:solidFill>
                <a:srgbClr val="FFFFFF"/>
              </a:solidFill>
              <a:latin typeface="Times New Roman" pitchFamily="18" charset="0"/>
              <a:ea typeface="黑体" pitchFamily="49" charset="-122"/>
              <a:cs typeface="Times New Roman" pitchFamily="18" charset="0"/>
            </a:endParaRPr>
          </a:p>
        </p:txBody>
      </p:sp>
      <p:pic>
        <p:nvPicPr>
          <p:cNvPr id="20" name="Picture 9" descr="D:\basic tool\QQ\文档\794460205\Image\V80W4FCWR67A159ZC6(M_[7.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3841" y="3814610"/>
            <a:ext cx="726763" cy="299746"/>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10" descr="D:\basic tool\QQ\文档\794460205\Image\]EYY03$7)IUL2_$DXFKX)QE.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79154" y="3843039"/>
            <a:ext cx="633244" cy="242888"/>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1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28126" y="3733143"/>
            <a:ext cx="1430749" cy="4626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3" name="TextBox 22"/>
          <p:cNvSpPr txBox="1"/>
          <p:nvPr/>
        </p:nvSpPr>
        <p:spPr>
          <a:xfrm>
            <a:off x="321989" y="3779817"/>
            <a:ext cx="1735063" cy="369332"/>
          </a:xfrm>
          <a:prstGeom prst="rect">
            <a:avLst/>
          </a:prstGeom>
          <a:noFill/>
        </p:spPr>
        <p:txBody>
          <a:bodyPr wrap="square" rtlCol="0">
            <a:spAutoFit/>
          </a:bodyPr>
          <a:lstStyle/>
          <a:p>
            <a:r>
              <a:rPr lang="zh-CN" altLang="en-US" dirty="0" smtClean="0"/>
              <a:t>语言平台各异</a:t>
            </a:r>
            <a:endParaRPr lang="zh-CN" altLang="en-US" dirty="0"/>
          </a:p>
        </p:txBody>
      </p:sp>
      <p:pic>
        <p:nvPicPr>
          <p:cNvPr id="24" name="Picture 1" descr="C:\Users\FGJ\AppData\Roaming\Tencent\Users\794460205\QQ\WinTemp\RichOle\V$5}{0S`L0N10G@_L{4KCH5.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5565" y="4631762"/>
            <a:ext cx="2327055" cy="1714652"/>
          </a:xfrm>
          <a:prstGeom prst="rect">
            <a:avLst/>
          </a:prstGeom>
          <a:noFill/>
          <a:extLst>
            <a:ext uri="{909E8E84-426E-40DD-AFC4-6F175D3DCCD1}">
              <a14:hiddenFill xmlns:a14="http://schemas.microsoft.com/office/drawing/2010/main">
                <a:solidFill>
                  <a:srgbClr val="FFFFFF"/>
                </a:solidFill>
              </a14:hiddenFill>
            </a:ext>
          </a:extLst>
        </p:spPr>
      </p:pic>
      <p:sp>
        <p:nvSpPr>
          <p:cNvPr id="25" name="矩形 24"/>
          <p:cNvSpPr/>
          <p:nvPr/>
        </p:nvSpPr>
        <p:spPr>
          <a:xfrm>
            <a:off x="3419872" y="4797152"/>
            <a:ext cx="4572000" cy="1200329"/>
          </a:xfrm>
          <a:prstGeom prst="rect">
            <a:avLst/>
          </a:prstGeom>
        </p:spPr>
        <p:txBody>
          <a:bodyPr>
            <a:spAutoFit/>
          </a:bodyPr>
          <a:lstStyle/>
          <a:p>
            <a:r>
              <a:rPr lang="en-US" altLang="zh-CN" dirty="0" smtClean="0"/>
              <a:t>WebService</a:t>
            </a:r>
            <a:r>
              <a:rPr lang="zh-CN" altLang="en-US" dirty="0"/>
              <a:t>是一个</a:t>
            </a:r>
            <a:r>
              <a:rPr lang="en-US" altLang="zh-CN" dirty="0"/>
              <a:t>SOA</a:t>
            </a:r>
            <a:r>
              <a:rPr lang="zh-CN" altLang="en-US" dirty="0"/>
              <a:t>（面向服务的编程）的架构，它是不依赖于</a:t>
            </a:r>
            <a:r>
              <a:rPr lang="zh-CN" altLang="en-US" dirty="0" smtClean="0"/>
              <a:t>语言、平台</a:t>
            </a:r>
            <a:r>
              <a:rPr lang="zh-CN" altLang="en-US" dirty="0"/>
              <a:t>，可以</a:t>
            </a:r>
            <a:r>
              <a:rPr lang="zh-CN" altLang="en-US" dirty="0" smtClean="0"/>
              <a:t>实现通过</a:t>
            </a:r>
            <a:r>
              <a:rPr lang="en-US" altLang="zh-CN" dirty="0"/>
              <a:t>Internet</a:t>
            </a:r>
            <a:r>
              <a:rPr lang="zh-CN" altLang="en-US" dirty="0"/>
              <a:t>进行基于</a:t>
            </a:r>
            <a:r>
              <a:rPr lang="en-US" altLang="zh-CN" dirty="0"/>
              <a:t>Http</a:t>
            </a:r>
            <a:r>
              <a:rPr lang="zh-CN" altLang="en-US" dirty="0"/>
              <a:t>协议的网络应用间的交互</a:t>
            </a:r>
          </a:p>
        </p:txBody>
      </p:sp>
      <p:pic>
        <p:nvPicPr>
          <p:cNvPr id="26" name="Picture 2" descr="D:\毕设\pictrute\安防.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90539" y="1844824"/>
            <a:ext cx="1750316" cy="1528545"/>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3" descr="C:\Users\FGJ\AppData\Roaming\Tencent\Users\794460205\QQ\WinTemp\RichOle\CK)I2UB]C2PR4R`$AR`FCD2.jp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261859" y="1844823"/>
            <a:ext cx="2335624" cy="1528545"/>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p:cNvSpPr txBox="1"/>
          <p:nvPr/>
        </p:nvSpPr>
        <p:spPr>
          <a:xfrm>
            <a:off x="2418622" y="1287372"/>
            <a:ext cx="1820455" cy="307777"/>
          </a:xfrm>
          <a:prstGeom prst="rect">
            <a:avLst/>
          </a:prstGeom>
          <a:noFill/>
        </p:spPr>
        <p:txBody>
          <a:bodyPr wrap="square" rtlCol="0">
            <a:spAutoFit/>
          </a:bodyPr>
          <a:lstStyle/>
          <a:p>
            <a:r>
              <a:rPr lang="zh-CN" altLang="en-US" sz="1400" dirty="0" smtClean="0"/>
              <a:t>人工神经网络</a:t>
            </a:r>
            <a:endParaRPr lang="zh-CN" altLang="en-US" sz="1400" dirty="0"/>
          </a:p>
        </p:txBody>
      </p:sp>
      <p:sp>
        <p:nvSpPr>
          <p:cNvPr id="29" name="TextBox 28"/>
          <p:cNvSpPr txBox="1"/>
          <p:nvPr/>
        </p:nvSpPr>
        <p:spPr>
          <a:xfrm>
            <a:off x="4816246" y="1330639"/>
            <a:ext cx="1584176" cy="307777"/>
          </a:xfrm>
          <a:prstGeom prst="rect">
            <a:avLst/>
          </a:prstGeom>
          <a:noFill/>
        </p:spPr>
        <p:txBody>
          <a:bodyPr wrap="square" rtlCol="0">
            <a:spAutoFit/>
          </a:bodyPr>
          <a:lstStyle>
            <a:defPPr>
              <a:defRPr lang="zh-CN"/>
            </a:defPPr>
            <a:lvl1pPr>
              <a:defRPr sz="1400"/>
            </a:lvl1pPr>
          </a:lstStyle>
          <a:p>
            <a:r>
              <a:rPr lang="zh-CN" altLang="en-US" dirty="0"/>
              <a:t>贝叶斯网络</a:t>
            </a:r>
          </a:p>
        </p:txBody>
      </p:sp>
      <p:sp>
        <p:nvSpPr>
          <p:cNvPr id="30" name="TextBox 29"/>
          <p:cNvSpPr txBox="1"/>
          <p:nvPr/>
        </p:nvSpPr>
        <p:spPr>
          <a:xfrm>
            <a:off x="7207336" y="1410483"/>
            <a:ext cx="1224136" cy="307777"/>
          </a:xfrm>
          <a:prstGeom prst="rect">
            <a:avLst/>
          </a:prstGeom>
          <a:noFill/>
        </p:spPr>
        <p:txBody>
          <a:bodyPr wrap="square" rtlCol="0">
            <a:spAutoFit/>
          </a:bodyPr>
          <a:lstStyle/>
          <a:p>
            <a:r>
              <a:rPr lang="zh-CN" altLang="en-US" sz="1400" dirty="0"/>
              <a:t>决策树</a:t>
            </a:r>
          </a:p>
        </p:txBody>
      </p:sp>
      <p:pic>
        <p:nvPicPr>
          <p:cNvPr id="31" name="Picture 5" descr="C:\Users\FGJ\AppData\Roaming\Tencent\Users\794460205\QQ\WinTemp\RichOle\%6}CWB4@(E(QA~N@2DX01X1.jp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207336" y="1844824"/>
            <a:ext cx="1421565" cy="1915499"/>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31"/>
          <p:cNvSpPr txBox="1"/>
          <p:nvPr/>
        </p:nvSpPr>
        <p:spPr>
          <a:xfrm>
            <a:off x="353721" y="1268760"/>
            <a:ext cx="1735063" cy="369332"/>
          </a:xfrm>
          <a:prstGeom prst="rect">
            <a:avLst/>
          </a:prstGeom>
          <a:noFill/>
        </p:spPr>
        <p:txBody>
          <a:bodyPr wrap="square" rtlCol="0">
            <a:spAutoFit/>
          </a:bodyPr>
          <a:lstStyle/>
          <a:p>
            <a:r>
              <a:rPr lang="zh-CN" altLang="en-US" dirty="0" smtClean="0"/>
              <a:t>推理方法多种</a:t>
            </a:r>
            <a:endParaRPr lang="zh-CN" altLang="en-US" dirty="0"/>
          </a:p>
        </p:txBody>
      </p:sp>
    </p:spTree>
    <p:extLst>
      <p:ext uri="{BB962C8B-B14F-4D97-AF65-F5344CB8AC3E}">
        <p14:creationId xmlns:p14="http://schemas.microsoft.com/office/powerpoint/2010/main" val="309410071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E9DE5A85-2D30-4737-8208-EC70138A904D}" type="slidenum">
              <a:rPr lang="en-US" altLang="zh-CN" smtClean="0">
                <a:solidFill>
                  <a:srgbClr val="000000"/>
                </a:solidFill>
                <a:latin typeface="Arial" charset="0"/>
              </a:rPr>
              <a:pPr eaLnBrk="1" fontAlgn="base" hangingPunct="1">
                <a:spcBef>
                  <a:spcPct val="0"/>
                </a:spcBef>
                <a:spcAft>
                  <a:spcPct val="0"/>
                </a:spcAft>
              </a:pPr>
              <a:t>17</a:t>
            </a:fld>
            <a:endParaRPr lang="en-US" altLang="zh-CN" smtClean="0">
              <a:solidFill>
                <a:srgbClr val="000000"/>
              </a:solidFill>
              <a:latin typeface="Arial" charset="0"/>
            </a:endParaRPr>
          </a:p>
        </p:txBody>
      </p:sp>
      <p:sp>
        <p:nvSpPr>
          <p:cNvPr id="57348" name="标题 1"/>
          <p:cNvSpPr txBox="1">
            <a:spLocks/>
          </p:cNvSpPr>
          <p:nvPr/>
        </p:nvSpPr>
        <p:spPr bwMode="auto">
          <a:xfrm>
            <a:off x="457200" y="333375"/>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en-US" altLang="zh-CN" sz="2800" b="1" dirty="0" smtClean="0">
                <a:solidFill>
                  <a:srgbClr val="FFFFFF"/>
                </a:solidFill>
                <a:latin typeface="Times New Roman" pitchFamily="18" charset="0"/>
                <a:ea typeface="黑体" pitchFamily="49" charset="-122"/>
                <a:cs typeface="Times New Roman" pitchFamily="18" charset="0"/>
              </a:rPr>
              <a:t>3</a:t>
            </a:r>
            <a:endParaRPr lang="zh-CN" altLang="en-US" sz="2800" b="1" dirty="0">
              <a:solidFill>
                <a:srgbClr val="FFFFFF"/>
              </a:solidFill>
              <a:latin typeface="Times New Roman" pitchFamily="18" charset="0"/>
              <a:ea typeface="黑体" pitchFamily="49" charset="-122"/>
              <a:cs typeface="Times New Roman" pitchFamily="18" charset="0"/>
            </a:endParaRPr>
          </a:p>
        </p:txBody>
      </p:sp>
      <p:graphicFrame>
        <p:nvGraphicFramePr>
          <p:cNvPr id="7" name="对象 6"/>
          <p:cNvGraphicFramePr>
            <a:graphicFrameLocks noChangeAspect="1"/>
          </p:cNvGraphicFramePr>
          <p:nvPr>
            <p:extLst>
              <p:ext uri="{D42A27DB-BD31-4B8C-83A1-F6EECF244321}">
                <p14:modId xmlns:p14="http://schemas.microsoft.com/office/powerpoint/2010/main" val="3647157282"/>
              </p:ext>
            </p:extLst>
          </p:nvPr>
        </p:nvGraphicFramePr>
        <p:xfrm>
          <a:off x="755576" y="1700808"/>
          <a:ext cx="7215187" cy="3168650"/>
        </p:xfrm>
        <a:graphic>
          <a:graphicData uri="http://schemas.openxmlformats.org/presentationml/2006/ole">
            <mc:AlternateContent xmlns:mc="http://schemas.openxmlformats.org/markup-compatibility/2006">
              <mc:Choice xmlns:v="urn:schemas-microsoft-com:vml" Requires="v">
                <p:oleObj spid="_x0000_s8204" name="Visio" r:id="rId4" imgW="10671602" imgH="5671080" progId="Visio.Drawing.11">
                  <p:embed/>
                </p:oleObj>
              </mc:Choice>
              <mc:Fallback>
                <p:oleObj name="Visio" r:id="rId4" imgW="10671602" imgH="5671080" progId="Visio.Drawing.1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5576" y="1700808"/>
                        <a:ext cx="7215187" cy="3168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147907175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65" name="圆角矩形 57364"/>
          <p:cNvSpPr/>
          <p:nvPr/>
        </p:nvSpPr>
        <p:spPr bwMode="auto">
          <a:xfrm>
            <a:off x="827584" y="1310677"/>
            <a:ext cx="5400600" cy="5256584"/>
          </a:xfrm>
          <a:prstGeom prst="roundRect">
            <a:avLst/>
          </a:prstGeom>
          <a:solidFill>
            <a:schemeClr val="bg2">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57346"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E9DE5A85-2D30-4737-8208-EC70138A904D}" type="slidenum">
              <a:rPr lang="en-US" altLang="zh-CN" smtClean="0">
                <a:solidFill>
                  <a:srgbClr val="000000"/>
                </a:solidFill>
                <a:latin typeface="Arial" charset="0"/>
              </a:rPr>
              <a:pPr eaLnBrk="1" fontAlgn="base" hangingPunct="1">
                <a:spcBef>
                  <a:spcPct val="0"/>
                </a:spcBef>
                <a:spcAft>
                  <a:spcPct val="0"/>
                </a:spcAft>
              </a:pPr>
              <a:t>18</a:t>
            </a:fld>
            <a:endParaRPr lang="en-US" altLang="zh-CN" smtClean="0">
              <a:solidFill>
                <a:srgbClr val="000000"/>
              </a:solidFill>
              <a:latin typeface="Arial" charset="0"/>
            </a:endParaRPr>
          </a:p>
        </p:txBody>
      </p:sp>
      <p:sp>
        <p:nvSpPr>
          <p:cNvPr id="57348" name="标题 1"/>
          <p:cNvSpPr txBox="1">
            <a:spLocks/>
          </p:cNvSpPr>
          <p:nvPr/>
        </p:nvSpPr>
        <p:spPr bwMode="auto">
          <a:xfrm>
            <a:off x="457200" y="333375"/>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系统架构</a:t>
            </a:r>
            <a:endParaRPr lang="zh-CN" altLang="en-US" sz="2800" b="1" dirty="0">
              <a:solidFill>
                <a:srgbClr val="FFFFFF"/>
              </a:solidFill>
              <a:latin typeface="Times New Roman" pitchFamily="18" charset="0"/>
              <a:ea typeface="黑体" pitchFamily="49" charset="-122"/>
              <a:cs typeface="Times New Roman" pitchFamily="18" charset="0"/>
            </a:endParaRPr>
          </a:p>
        </p:txBody>
      </p:sp>
      <p:sp>
        <p:nvSpPr>
          <p:cNvPr id="6" name="矩形 5"/>
          <p:cNvSpPr/>
          <p:nvPr/>
        </p:nvSpPr>
        <p:spPr bwMode="auto">
          <a:xfrm>
            <a:off x="1431589" y="1484784"/>
            <a:ext cx="4392488" cy="1296144"/>
          </a:xfrm>
          <a:prstGeom prst="rect">
            <a:avLst/>
          </a:prstGeom>
          <a:solidFill>
            <a:schemeClr val="accent5"/>
          </a:solidFill>
          <a:ln w="9525" cap="flat" cmpd="sng" algn="ctr">
            <a:solidFill>
              <a:schemeClr val="tx1"/>
            </a:solidFill>
            <a:prstDash val="lg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12" name="矩形 11"/>
          <p:cNvSpPr/>
          <p:nvPr/>
        </p:nvSpPr>
        <p:spPr bwMode="auto">
          <a:xfrm>
            <a:off x="1431589" y="2996952"/>
            <a:ext cx="4392488" cy="1080120"/>
          </a:xfrm>
          <a:prstGeom prst="rect">
            <a:avLst/>
          </a:prstGeom>
          <a:solidFill>
            <a:schemeClr val="accent5"/>
          </a:solidFill>
          <a:ln w="9525" cap="flat" cmpd="sng" algn="ctr">
            <a:solidFill>
              <a:schemeClr val="tx1"/>
            </a:solidFill>
            <a:prstDash val="lg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b="1">
              <a:latin typeface="Arial" charset="0"/>
              <a:ea typeface="宋体" charset="-122"/>
            </a:endParaRPr>
          </a:p>
        </p:txBody>
      </p:sp>
      <p:sp>
        <p:nvSpPr>
          <p:cNvPr id="13" name="矩形 12"/>
          <p:cNvSpPr/>
          <p:nvPr/>
        </p:nvSpPr>
        <p:spPr bwMode="auto">
          <a:xfrm>
            <a:off x="1431589" y="4253606"/>
            <a:ext cx="4392488" cy="1407642"/>
          </a:xfrm>
          <a:prstGeom prst="rect">
            <a:avLst/>
          </a:prstGeom>
          <a:solidFill>
            <a:schemeClr val="accent5"/>
          </a:solidFill>
          <a:ln w="9525" cap="flat" cmpd="sng" algn="ctr">
            <a:solidFill>
              <a:schemeClr val="tx1"/>
            </a:solidFill>
            <a:prstDash val="lg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b="1">
              <a:latin typeface="Arial" charset="0"/>
              <a:ea typeface="宋体" charset="-122"/>
            </a:endParaRPr>
          </a:p>
        </p:txBody>
      </p:sp>
      <p:sp>
        <p:nvSpPr>
          <p:cNvPr id="9" name="TextBox 8"/>
          <p:cNvSpPr txBox="1"/>
          <p:nvPr/>
        </p:nvSpPr>
        <p:spPr>
          <a:xfrm>
            <a:off x="1539601" y="1515183"/>
            <a:ext cx="288032" cy="923330"/>
          </a:xfrm>
          <a:prstGeom prst="rect">
            <a:avLst/>
          </a:prstGeom>
          <a:noFill/>
        </p:spPr>
        <p:txBody>
          <a:bodyPr wrap="square" rtlCol="0">
            <a:spAutoFit/>
          </a:bodyPr>
          <a:lstStyle/>
          <a:p>
            <a:r>
              <a:rPr lang="zh-CN" altLang="en-US" dirty="0" smtClean="0"/>
              <a:t>视图层</a:t>
            </a:r>
            <a:endParaRPr lang="zh-CN" altLang="en-US" dirty="0"/>
          </a:p>
        </p:txBody>
      </p:sp>
      <p:sp>
        <p:nvSpPr>
          <p:cNvPr id="10" name="TextBox 9"/>
          <p:cNvSpPr txBox="1"/>
          <p:nvPr/>
        </p:nvSpPr>
        <p:spPr>
          <a:xfrm>
            <a:off x="1539601" y="3015640"/>
            <a:ext cx="288032" cy="923330"/>
          </a:xfrm>
          <a:prstGeom prst="rect">
            <a:avLst/>
          </a:prstGeom>
          <a:noFill/>
        </p:spPr>
        <p:txBody>
          <a:bodyPr wrap="square" rtlCol="0">
            <a:spAutoFit/>
          </a:bodyPr>
          <a:lstStyle/>
          <a:p>
            <a:r>
              <a:rPr lang="zh-CN" altLang="en-US" dirty="0" smtClean="0"/>
              <a:t>控制层</a:t>
            </a:r>
            <a:endParaRPr lang="zh-CN" altLang="en-US" dirty="0"/>
          </a:p>
        </p:txBody>
      </p:sp>
      <p:sp>
        <p:nvSpPr>
          <p:cNvPr id="14" name="TextBox 13"/>
          <p:cNvSpPr txBox="1"/>
          <p:nvPr/>
        </p:nvSpPr>
        <p:spPr>
          <a:xfrm>
            <a:off x="1477442" y="4407495"/>
            <a:ext cx="288032" cy="923330"/>
          </a:xfrm>
          <a:prstGeom prst="rect">
            <a:avLst/>
          </a:prstGeom>
          <a:noFill/>
        </p:spPr>
        <p:txBody>
          <a:bodyPr wrap="square" rtlCol="0">
            <a:spAutoFit/>
          </a:bodyPr>
          <a:lstStyle/>
          <a:p>
            <a:r>
              <a:rPr lang="zh-CN" altLang="en-US" dirty="0" smtClean="0"/>
              <a:t>模型层</a:t>
            </a:r>
            <a:endParaRPr lang="zh-CN" altLang="en-US" dirty="0"/>
          </a:p>
        </p:txBody>
      </p:sp>
      <p:sp>
        <p:nvSpPr>
          <p:cNvPr id="15" name="矩形 14"/>
          <p:cNvSpPr/>
          <p:nvPr/>
        </p:nvSpPr>
        <p:spPr bwMode="auto">
          <a:xfrm>
            <a:off x="2115665" y="1628799"/>
            <a:ext cx="2376264" cy="936105"/>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16" name="流程图: 多文档 15"/>
          <p:cNvSpPr/>
          <p:nvPr/>
        </p:nvSpPr>
        <p:spPr bwMode="auto">
          <a:xfrm>
            <a:off x="2295685" y="1691468"/>
            <a:ext cx="720080" cy="786537"/>
          </a:xfrm>
          <a:prstGeom prst="flowChartMultidocumen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17" name="流程图: 可选过程 16"/>
          <p:cNvSpPr/>
          <p:nvPr/>
        </p:nvSpPr>
        <p:spPr bwMode="auto">
          <a:xfrm>
            <a:off x="3600497" y="1691468"/>
            <a:ext cx="711412" cy="519647"/>
          </a:xfrm>
          <a:prstGeom prst="flowChartAlternateProcess">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cxnSp>
        <p:nvCxnSpPr>
          <p:cNvPr id="19" name="直接箭头连接符 18"/>
          <p:cNvCxnSpPr/>
          <p:nvPr/>
        </p:nvCxnSpPr>
        <p:spPr bwMode="auto">
          <a:xfrm>
            <a:off x="3087773" y="1944429"/>
            <a:ext cx="512724" cy="2957"/>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22" name="矩形 21"/>
          <p:cNvSpPr/>
          <p:nvPr/>
        </p:nvSpPr>
        <p:spPr bwMode="auto">
          <a:xfrm>
            <a:off x="4586222" y="1628799"/>
            <a:ext cx="1010919" cy="94532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21" name="矩形 20"/>
          <p:cNvSpPr/>
          <p:nvPr/>
        </p:nvSpPr>
        <p:spPr bwMode="auto">
          <a:xfrm>
            <a:off x="1431589" y="5770006"/>
            <a:ext cx="4392488" cy="504056"/>
          </a:xfrm>
          <a:prstGeom prst="rect">
            <a:avLst/>
          </a:prstGeom>
          <a:solidFill>
            <a:schemeClr val="bg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23" name="TextBox 22"/>
          <p:cNvSpPr txBox="1"/>
          <p:nvPr/>
        </p:nvSpPr>
        <p:spPr>
          <a:xfrm>
            <a:off x="1734415" y="5845121"/>
            <a:ext cx="3377417" cy="369332"/>
          </a:xfrm>
          <a:prstGeom prst="rect">
            <a:avLst/>
          </a:prstGeom>
          <a:noFill/>
        </p:spPr>
        <p:txBody>
          <a:bodyPr wrap="square" rtlCol="0">
            <a:spAutoFit/>
          </a:bodyPr>
          <a:lstStyle/>
          <a:p>
            <a:r>
              <a:rPr lang="zh-CN" altLang="en-US" dirty="0" smtClean="0"/>
              <a:t>基础架构 </a:t>
            </a:r>
            <a:r>
              <a:rPr lang="en-US" altLang="zh-CN" dirty="0" smtClean="0"/>
              <a:t>——ASP.NET MVC</a:t>
            </a:r>
            <a:endParaRPr lang="zh-CN" altLang="en-US" dirty="0"/>
          </a:p>
        </p:txBody>
      </p:sp>
      <p:sp>
        <p:nvSpPr>
          <p:cNvPr id="25" name="TextBox 24"/>
          <p:cNvSpPr txBox="1"/>
          <p:nvPr/>
        </p:nvSpPr>
        <p:spPr>
          <a:xfrm>
            <a:off x="3620141" y="1694183"/>
            <a:ext cx="819929" cy="523220"/>
          </a:xfrm>
          <a:prstGeom prst="rect">
            <a:avLst/>
          </a:prstGeom>
          <a:noFill/>
        </p:spPr>
        <p:txBody>
          <a:bodyPr wrap="square" rtlCol="0">
            <a:spAutoFit/>
          </a:bodyPr>
          <a:lstStyle/>
          <a:p>
            <a:r>
              <a:rPr lang="zh-CN" altLang="en-US" sz="1400" dirty="0" smtClean="0"/>
              <a:t>录入展示组件</a:t>
            </a:r>
            <a:endParaRPr lang="zh-CN" altLang="en-US" sz="1400" dirty="0"/>
          </a:p>
        </p:txBody>
      </p:sp>
      <p:sp>
        <p:nvSpPr>
          <p:cNvPr id="26" name="TextBox 25"/>
          <p:cNvSpPr txBox="1"/>
          <p:nvPr/>
        </p:nvSpPr>
        <p:spPr>
          <a:xfrm>
            <a:off x="2264808" y="1763524"/>
            <a:ext cx="648072" cy="738664"/>
          </a:xfrm>
          <a:prstGeom prst="rect">
            <a:avLst/>
          </a:prstGeom>
          <a:noFill/>
        </p:spPr>
        <p:txBody>
          <a:bodyPr wrap="square" rtlCol="0">
            <a:spAutoFit/>
          </a:bodyPr>
          <a:lstStyle/>
          <a:p>
            <a:r>
              <a:rPr lang="zh-CN" altLang="en-US" sz="1400" dirty="0" smtClean="0"/>
              <a:t>界面配置文件</a:t>
            </a:r>
            <a:endParaRPr lang="zh-CN" altLang="en-US" sz="1400" dirty="0"/>
          </a:p>
        </p:txBody>
      </p:sp>
      <p:sp>
        <p:nvSpPr>
          <p:cNvPr id="28" name="TextBox 27"/>
          <p:cNvSpPr txBox="1"/>
          <p:nvPr/>
        </p:nvSpPr>
        <p:spPr>
          <a:xfrm>
            <a:off x="4664004" y="1835241"/>
            <a:ext cx="855354" cy="523220"/>
          </a:xfrm>
          <a:prstGeom prst="rect">
            <a:avLst/>
          </a:prstGeom>
          <a:noFill/>
        </p:spPr>
        <p:txBody>
          <a:bodyPr wrap="square" rtlCol="0">
            <a:spAutoFit/>
          </a:bodyPr>
          <a:lstStyle/>
          <a:p>
            <a:r>
              <a:rPr lang="zh-CN" altLang="en-US" sz="1400" dirty="0" smtClean="0"/>
              <a:t>数据交互模块</a:t>
            </a:r>
            <a:endParaRPr lang="zh-CN" altLang="en-US" sz="1400" dirty="0"/>
          </a:p>
        </p:txBody>
      </p:sp>
      <p:sp>
        <p:nvSpPr>
          <p:cNvPr id="30" name="矩形 29"/>
          <p:cNvSpPr/>
          <p:nvPr/>
        </p:nvSpPr>
        <p:spPr bwMode="auto">
          <a:xfrm>
            <a:off x="2065251" y="3140966"/>
            <a:ext cx="3606067" cy="798003"/>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57347" name="TextBox 57346"/>
          <p:cNvSpPr txBox="1"/>
          <p:nvPr/>
        </p:nvSpPr>
        <p:spPr>
          <a:xfrm>
            <a:off x="999541" y="2636673"/>
            <a:ext cx="216024" cy="2585323"/>
          </a:xfrm>
          <a:prstGeom prst="rect">
            <a:avLst/>
          </a:prstGeom>
          <a:noFill/>
        </p:spPr>
        <p:txBody>
          <a:bodyPr wrap="square" rtlCol="0">
            <a:spAutoFit/>
          </a:bodyPr>
          <a:lstStyle/>
          <a:p>
            <a:r>
              <a:rPr lang="zh-CN" altLang="en-US" dirty="0" smtClean="0"/>
              <a:t>云</a:t>
            </a:r>
            <a:endParaRPr lang="en-US" altLang="zh-CN" dirty="0" smtClean="0"/>
          </a:p>
          <a:p>
            <a:endParaRPr lang="en-US" altLang="zh-CN" dirty="0" smtClean="0"/>
          </a:p>
          <a:p>
            <a:endParaRPr lang="en-US" altLang="zh-CN" dirty="0"/>
          </a:p>
          <a:p>
            <a:endParaRPr lang="en-US" altLang="zh-CN" dirty="0"/>
          </a:p>
          <a:p>
            <a:r>
              <a:rPr lang="zh-CN" altLang="en-US" dirty="0" smtClean="0"/>
              <a:t>平</a:t>
            </a:r>
            <a:endParaRPr lang="en-US" altLang="zh-CN" dirty="0" smtClean="0"/>
          </a:p>
          <a:p>
            <a:endParaRPr lang="en-US" altLang="zh-CN" dirty="0" smtClean="0"/>
          </a:p>
          <a:p>
            <a:endParaRPr lang="en-US" altLang="zh-CN" dirty="0" smtClean="0"/>
          </a:p>
          <a:p>
            <a:endParaRPr lang="en-US" altLang="zh-CN" dirty="0"/>
          </a:p>
          <a:p>
            <a:r>
              <a:rPr lang="zh-CN" altLang="en-US" dirty="0" smtClean="0"/>
              <a:t>台</a:t>
            </a:r>
            <a:endParaRPr lang="zh-CN" altLang="en-US" dirty="0"/>
          </a:p>
        </p:txBody>
      </p:sp>
      <p:sp>
        <p:nvSpPr>
          <p:cNvPr id="57351" name="矩形 57350"/>
          <p:cNvSpPr/>
          <p:nvPr/>
        </p:nvSpPr>
        <p:spPr bwMode="auto">
          <a:xfrm>
            <a:off x="2295685" y="3190538"/>
            <a:ext cx="936104" cy="326993"/>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zh-CN" altLang="en-US" sz="1400" i="0" u="none" strike="noStrike" cap="none" normalizeH="0" baseline="0" dirty="0" smtClean="0">
                <a:ln>
                  <a:noFill/>
                </a:ln>
                <a:solidFill>
                  <a:schemeClr val="tx1"/>
                </a:solidFill>
                <a:effectLst/>
                <a:latin typeface="Arial" charset="0"/>
                <a:ea typeface="宋体" charset="-122"/>
              </a:rPr>
              <a:t>系统登录</a:t>
            </a:r>
          </a:p>
        </p:txBody>
      </p:sp>
      <p:sp>
        <p:nvSpPr>
          <p:cNvPr id="57352" name="矩形 57351"/>
          <p:cNvSpPr/>
          <p:nvPr/>
        </p:nvSpPr>
        <p:spPr bwMode="auto">
          <a:xfrm>
            <a:off x="3426593" y="3183625"/>
            <a:ext cx="1389372" cy="308116"/>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zh-CN" altLang="en-US" sz="1400" i="0" u="none" strike="noStrike" cap="none" normalizeH="0" baseline="0" dirty="0" smtClean="0">
                <a:ln>
                  <a:noFill/>
                </a:ln>
                <a:solidFill>
                  <a:schemeClr val="tx1"/>
                </a:solidFill>
                <a:effectLst/>
                <a:latin typeface="Arial" charset="0"/>
                <a:ea typeface="宋体" charset="-122"/>
              </a:rPr>
              <a:t>新入病人信息</a:t>
            </a:r>
          </a:p>
        </p:txBody>
      </p:sp>
      <p:sp>
        <p:nvSpPr>
          <p:cNvPr id="41" name="矩形 40"/>
          <p:cNvSpPr/>
          <p:nvPr/>
        </p:nvSpPr>
        <p:spPr bwMode="auto">
          <a:xfrm>
            <a:off x="3843857" y="3537012"/>
            <a:ext cx="936104" cy="326993"/>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zh-CN" altLang="en-US" sz="1400" i="0" u="none" strike="noStrike" cap="none" normalizeH="0" baseline="0" dirty="0" smtClean="0">
                <a:ln>
                  <a:noFill/>
                </a:ln>
                <a:solidFill>
                  <a:schemeClr val="tx1"/>
                </a:solidFill>
                <a:effectLst/>
                <a:latin typeface="Arial" charset="0"/>
                <a:ea typeface="宋体" charset="-122"/>
              </a:rPr>
              <a:t>问诊流程</a:t>
            </a:r>
          </a:p>
        </p:txBody>
      </p:sp>
      <p:sp>
        <p:nvSpPr>
          <p:cNvPr id="42" name="矩形 41"/>
          <p:cNvSpPr/>
          <p:nvPr/>
        </p:nvSpPr>
        <p:spPr bwMode="auto">
          <a:xfrm>
            <a:off x="2197552" y="3539967"/>
            <a:ext cx="1515761" cy="326993"/>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zh-CN" altLang="en-US" sz="1400" i="0" u="none" strike="noStrike" cap="none" normalizeH="0" baseline="0" dirty="0" smtClean="0">
                <a:ln>
                  <a:noFill/>
                </a:ln>
                <a:solidFill>
                  <a:schemeClr val="tx1"/>
                </a:solidFill>
                <a:effectLst/>
                <a:latin typeface="Arial" charset="0"/>
                <a:ea typeface="宋体" charset="-122"/>
              </a:rPr>
              <a:t>病人</a:t>
            </a:r>
            <a:r>
              <a:rPr lang="zh-CN" altLang="en-US" sz="1400" dirty="0">
                <a:latin typeface="Arial" charset="0"/>
                <a:ea typeface="宋体" charset="-122"/>
              </a:rPr>
              <a:t>信息</a:t>
            </a:r>
            <a:r>
              <a:rPr kumimoji="0" lang="zh-CN" altLang="en-US" sz="1400" i="0" u="none" strike="noStrike" cap="none" normalizeH="0" baseline="0" dirty="0" smtClean="0">
                <a:ln>
                  <a:noFill/>
                </a:ln>
                <a:solidFill>
                  <a:schemeClr val="tx1"/>
                </a:solidFill>
                <a:effectLst/>
                <a:latin typeface="Arial" charset="0"/>
                <a:ea typeface="宋体" charset="-122"/>
              </a:rPr>
              <a:t>查询</a:t>
            </a:r>
          </a:p>
        </p:txBody>
      </p:sp>
      <p:sp>
        <p:nvSpPr>
          <p:cNvPr id="43" name="矩形 42"/>
          <p:cNvSpPr/>
          <p:nvPr/>
        </p:nvSpPr>
        <p:spPr bwMode="auto">
          <a:xfrm>
            <a:off x="4890143" y="3220842"/>
            <a:ext cx="706998" cy="643163"/>
          </a:xfrm>
          <a:prstGeom prst="rect">
            <a:avLst/>
          </a:prstGeom>
          <a:solidFill>
            <a:schemeClr val="accent1"/>
          </a:solidFill>
          <a:ln w="9525" cap="flat" cmpd="sng" algn="ctr">
            <a:solidFill>
              <a:schemeClr val="bg2">
                <a:lumMod val="75000"/>
              </a:schemeClr>
            </a:solidFill>
            <a:prstDash val="lg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400" i="0" u="none" strike="noStrike" cap="none" normalizeH="0" baseline="0" dirty="0" smtClean="0">
              <a:ln>
                <a:noFill/>
              </a:ln>
              <a:solidFill>
                <a:schemeClr val="tx1"/>
              </a:solidFill>
              <a:effectLst/>
              <a:latin typeface="Arial" charset="0"/>
              <a:ea typeface="宋体" charset="-122"/>
            </a:endParaRPr>
          </a:p>
        </p:txBody>
      </p:sp>
      <p:sp>
        <p:nvSpPr>
          <p:cNvPr id="57353" name="TextBox 57352"/>
          <p:cNvSpPr txBox="1"/>
          <p:nvPr/>
        </p:nvSpPr>
        <p:spPr>
          <a:xfrm>
            <a:off x="4890143" y="3263411"/>
            <a:ext cx="864097" cy="523220"/>
          </a:xfrm>
          <a:prstGeom prst="rect">
            <a:avLst/>
          </a:prstGeom>
          <a:noFill/>
        </p:spPr>
        <p:txBody>
          <a:bodyPr wrap="square" rtlCol="0">
            <a:spAutoFit/>
          </a:bodyPr>
          <a:lstStyle/>
          <a:p>
            <a:r>
              <a:rPr lang="zh-CN" altLang="en-US" sz="1400" dirty="0" smtClean="0"/>
              <a:t>新业务逻辑</a:t>
            </a:r>
            <a:endParaRPr lang="zh-CN" altLang="en-US" sz="1400" dirty="0"/>
          </a:p>
        </p:txBody>
      </p:sp>
      <p:sp>
        <p:nvSpPr>
          <p:cNvPr id="57354" name="TextBox 57353"/>
          <p:cNvSpPr txBox="1"/>
          <p:nvPr/>
        </p:nvSpPr>
        <p:spPr>
          <a:xfrm>
            <a:off x="2623201" y="2262227"/>
            <a:ext cx="1489882" cy="307777"/>
          </a:xfrm>
          <a:prstGeom prst="rect">
            <a:avLst/>
          </a:prstGeom>
          <a:noFill/>
        </p:spPr>
        <p:txBody>
          <a:bodyPr wrap="square" rtlCol="0">
            <a:spAutoFit/>
          </a:bodyPr>
          <a:lstStyle/>
          <a:p>
            <a:r>
              <a:rPr lang="zh-CN" altLang="en-US" sz="1400" dirty="0" smtClean="0"/>
              <a:t>问诊流程页面</a:t>
            </a:r>
            <a:endParaRPr lang="zh-CN" altLang="en-US" sz="1400" dirty="0"/>
          </a:p>
        </p:txBody>
      </p:sp>
      <p:sp>
        <p:nvSpPr>
          <p:cNvPr id="57355" name="矩形 57354"/>
          <p:cNvSpPr/>
          <p:nvPr/>
        </p:nvSpPr>
        <p:spPr bwMode="auto">
          <a:xfrm>
            <a:off x="2065251" y="4638326"/>
            <a:ext cx="1648062" cy="854026"/>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400" i="0" u="none" strike="noStrike" cap="none" normalizeH="0" baseline="0" dirty="0" smtClean="0">
              <a:ln>
                <a:noFill/>
              </a:ln>
              <a:solidFill>
                <a:schemeClr val="tx1"/>
              </a:solidFill>
              <a:effectLst/>
              <a:latin typeface="Arial" charset="0"/>
              <a:ea typeface="宋体" charset="-122"/>
            </a:endParaRPr>
          </a:p>
        </p:txBody>
      </p:sp>
      <p:sp>
        <p:nvSpPr>
          <p:cNvPr id="57356" name="矩形 57355"/>
          <p:cNvSpPr/>
          <p:nvPr/>
        </p:nvSpPr>
        <p:spPr bwMode="auto">
          <a:xfrm>
            <a:off x="4030104" y="4638326"/>
            <a:ext cx="1641213" cy="854026"/>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sz="1400" dirty="0">
              <a:latin typeface="Arial" charset="0"/>
              <a:ea typeface="宋体" charset="-122"/>
            </a:endParaRPr>
          </a:p>
        </p:txBody>
      </p:sp>
      <p:sp>
        <p:nvSpPr>
          <p:cNvPr id="57357" name="流程图: 磁盘 57356"/>
          <p:cNvSpPr/>
          <p:nvPr/>
        </p:nvSpPr>
        <p:spPr bwMode="auto">
          <a:xfrm>
            <a:off x="2092298" y="4648088"/>
            <a:ext cx="338820" cy="461665"/>
          </a:xfrm>
          <a:prstGeom prst="flowChartMagneticDisk">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57358" name="爆炸形 1 57357"/>
          <p:cNvSpPr/>
          <p:nvPr/>
        </p:nvSpPr>
        <p:spPr bwMode="auto">
          <a:xfrm>
            <a:off x="3016767" y="4653973"/>
            <a:ext cx="432048" cy="461664"/>
          </a:xfrm>
          <a:prstGeom prst="irregularSeal1">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cxnSp>
        <p:nvCxnSpPr>
          <p:cNvPr id="50" name="直接箭头连接符 49"/>
          <p:cNvCxnSpPr/>
          <p:nvPr/>
        </p:nvCxnSpPr>
        <p:spPr bwMode="auto">
          <a:xfrm flipV="1">
            <a:off x="2604524" y="4827670"/>
            <a:ext cx="318426" cy="43743"/>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52" name="爆炸形 1 51"/>
          <p:cNvSpPr/>
          <p:nvPr/>
        </p:nvSpPr>
        <p:spPr bwMode="auto">
          <a:xfrm>
            <a:off x="3101788" y="4646713"/>
            <a:ext cx="432048" cy="461664"/>
          </a:xfrm>
          <a:prstGeom prst="irregularSeal1">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57361" name="矩形 57360"/>
          <p:cNvSpPr/>
          <p:nvPr/>
        </p:nvSpPr>
        <p:spPr bwMode="auto">
          <a:xfrm>
            <a:off x="4804521" y="4844661"/>
            <a:ext cx="792619" cy="548142"/>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55" name="流程图: 磁盘 54"/>
          <p:cNvSpPr/>
          <p:nvPr/>
        </p:nvSpPr>
        <p:spPr bwMode="auto">
          <a:xfrm>
            <a:off x="4074417" y="4714011"/>
            <a:ext cx="338820" cy="461665"/>
          </a:xfrm>
          <a:prstGeom prst="flowChartMagneticDisk">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56" name="流程图: 磁盘 55"/>
          <p:cNvSpPr/>
          <p:nvPr/>
        </p:nvSpPr>
        <p:spPr bwMode="auto">
          <a:xfrm>
            <a:off x="4243827" y="4865250"/>
            <a:ext cx="338820" cy="461665"/>
          </a:xfrm>
          <a:prstGeom prst="flowChartMagneticDisk">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57" name="流程图: 磁盘 56"/>
          <p:cNvSpPr/>
          <p:nvPr/>
        </p:nvSpPr>
        <p:spPr bwMode="auto">
          <a:xfrm>
            <a:off x="2244698" y="4800488"/>
            <a:ext cx="338820" cy="461665"/>
          </a:xfrm>
          <a:prstGeom prst="flowChartMagneticDisk">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57362" name="TextBox 57361"/>
          <p:cNvSpPr txBox="1"/>
          <p:nvPr/>
        </p:nvSpPr>
        <p:spPr>
          <a:xfrm>
            <a:off x="2065773" y="5184575"/>
            <a:ext cx="773617" cy="307777"/>
          </a:xfrm>
          <a:prstGeom prst="rect">
            <a:avLst/>
          </a:prstGeom>
          <a:noFill/>
        </p:spPr>
        <p:txBody>
          <a:bodyPr wrap="square" rtlCol="0">
            <a:spAutoFit/>
          </a:bodyPr>
          <a:lstStyle/>
          <a:p>
            <a:r>
              <a:rPr lang="zh-CN" altLang="en-US" sz="1400" dirty="0" smtClean="0"/>
              <a:t>知识库</a:t>
            </a:r>
            <a:endParaRPr lang="zh-CN" altLang="en-US" sz="1400" dirty="0"/>
          </a:p>
        </p:txBody>
      </p:sp>
      <p:sp>
        <p:nvSpPr>
          <p:cNvPr id="57363" name="TextBox 57362"/>
          <p:cNvSpPr txBox="1"/>
          <p:nvPr/>
        </p:nvSpPr>
        <p:spPr>
          <a:xfrm>
            <a:off x="2779961" y="5159747"/>
            <a:ext cx="1047671" cy="307777"/>
          </a:xfrm>
          <a:prstGeom prst="rect">
            <a:avLst/>
          </a:prstGeom>
          <a:noFill/>
        </p:spPr>
        <p:txBody>
          <a:bodyPr wrap="square" rtlCol="0">
            <a:spAutoFit/>
          </a:bodyPr>
          <a:lstStyle/>
          <a:p>
            <a:r>
              <a:rPr lang="zh-CN" altLang="en-US" sz="1400" dirty="0" smtClean="0"/>
              <a:t>推理引擎</a:t>
            </a:r>
            <a:endParaRPr lang="zh-CN" altLang="en-US" sz="1400" dirty="0"/>
          </a:p>
        </p:txBody>
      </p:sp>
      <p:sp>
        <p:nvSpPr>
          <p:cNvPr id="57364" name="TextBox 57363"/>
          <p:cNvSpPr txBox="1"/>
          <p:nvPr/>
        </p:nvSpPr>
        <p:spPr>
          <a:xfrm>
            <a:off x="4742748" y="4878920"/>
            <a:ext cx="1095455" cy="523220"/>
          </a:xfrm>
          <a:prstGeom prst="rect">
            <a:avLst/>
          </a:prstGeom>
          <a:noFill/>
        </p:spPr>
        <p:txBody>
          <a:bodyPr wrap="square" rtlCol="0">
            <a:spAutoFit/>
          </a:bodyPr>
          <a:lstStyle/>
          <a:p>
            <a:r>
              <a:rPr lang="en-US" altLang="zh-CN" sz="1400" dirty="0" err="1" smtClean="0"/>
              <a:t>MongoDB</a:t>
            </a:r>
            <a:r>
              <a:rPr lang="en-US" altLang="zh-CN" sz="1400" dirty="0" smtClean="0"/>
              <a:t> </a:t>
            </a:r>
            <a:r>
              <a:rPr lang="zh-CN" altLang="en-US" sz="1400" dirty="0" smtClean="0"/>
              <a:t>存储方案</a:t>
            </a:r>
            <a:endParaRPr lang="zh-CN" altLang="en-US" sz="1400" dirty="0"/>
          </a:p>
        </p:txBody>
      </p:sp>
      <p:sp>
        <p:nvSpPr>
          <p:cNvPr id="61" name="TextBox 60"/>
          <p:cNvSpPr txBox="1"/>
          <p:nvPr/>
        </p:nvSpPr>
        <p:spPr>
          <a:xfrm>
            <a:off x="4030905" y="5212117"/>
            <a:ext cx="773617" cy="307777"/>
          </a:xfrm>
          <a:prstGeom prst="rect">
            <a:avLst/>
          </a:prstGeom>
          <a:noFill/>
        </p:spPr>
        <p:txBody>
          <a:bodyPr wrap="square" rtlCol="0">
            <a:spAutoFit/>
          </a:bodyPr>
          <a:lstStyle/>
          <a:p>
            <a:r>
              <a:rPr lang="zh-CN" altLang="en-US" sz="1400" dirty="0"/>
              <a:t>数据</a:t>
            </a:r>
            <a:r>
              <a:rPr lang="zh-CN" altLang="en-US" sz="1400" dirty="0" smtClean="0"/>
              <a:t>库</a:t>
            </a:r>
            <a:endParaRPr lang="zh-CN" altLang="en-US" sz="1400" dirty="0"/>
          </a:p>
        </p:txBody>
      </p:sp>
      <p:sp>
        <p:nvSpPr>
          <p:cNvPr id="57366" name="矩形 57365"/>
          <p:cNvSpPr/>
          <p:nvPr/>
        </p:nvSpPr>
        <p:spPr bwMode="auto">
          <a:xfrm>
            <a:off x="2321377" y="4245782"/>
            <a:ext cx="1127438" cy="400367"/>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64" name="TextBox 63"/>
          <p:cNvSpPr txBox="1"/>
          <p:nvPr/>
        </p:nvSpPr>
        <p:spPr>
          <a:xfrm>
            <a:off x="2275869" y="4253606"/>
            <a:ext cx="1396834" cy="307777"/>
          </a:xfrm>
          <a:prstGeom prst="rect">
            <a:avLst/>
          </a:prstGeom>
          <a:noFill/>
        </p:spPr>
        <p:txBody>
          <a:bodyPr wrap="square" rtlCol="0">
            <a:spAutoFit/>
          </a:bodyPr>
          <a:lstStyle/>
          <a:p>
            <a:r>
              <a:rPr lang="zh-CN" altLang="en-US" sz="1400" dirty="0" smtClean="0"/>
              <a:t>推理引擎接口</a:t>
            </a:r>
            <a:endParaRPr lang="zh-CN" altLang="en-US" sz="1400" dirty="0"/>
          </a:p>
        </p:txBody>
      </p:sp>
      <p:cxnSp>
        <p:nvCxnSpPr>
          <p:cNvPr id="65" name="直接箭头连接符 64"/>
          <p:cNvCxnSpPr/>
          <p:nvPr/>
        </p:nvCxnSpPr>
        <p:spPr bwMode="auto">
          <a:xfrm flipV="1">
            <a:off x="4532284" y="5099019"/>
            <a:ext cx="318426" cy="43743"/>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57367" name="矩形 57366"/>
          <p:cNvSpPr/>
          <p:nvPr/>
        </p:nvSpPr>
        <p:spPr bwMode="auto">
          <a:xfrm>
            <a:off x="4311909" y="4253606"/>
            <a:ext cx="1207449" cy="38472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57368" name="TextBox 57367"/>
          <p:cNvSpPr txBox="1"/>
          <p:nvPr/>
        </p:nvSpPr>
        <p:spPr>
          <a:xfrm>
            <a:off x="4311909" y="4253606"/>
            <a:ext cx="1285231" cy="307777"/>
          </a:xfrm>
          <a:prstGeom prst="rect">
            <a:avLst/>
          </a:prstGeom>
          <a:noFill/>
        </p:spPr>
        <p:txBody>
          <a:bodyPr wrap="square" rtlCol="0">
            <a:spAutoFit/>
          </a:bodyPr>
          <a:lstStyle/>
          <a:p>
            <a:r>
              <a:rPr lang="zh-CN" altLang="en-US" sz="1400" dirty="0" smtClean="0"/>
              <a:t>数据访问接口</a:t>
            </a:r>
            <a:endParaRPr lang="zh-CN" altLang="en-US" sz="1400" dirty="0"/>
          </a:p>
        </p:txBody>
      </p:sp>
      <p:sp>
        <p:nvSpPr>
          <p:cNvPr id="2" name="TextBox 1"/>
          <p:cNvSpPr txBox="1"/>
          <p:nvPr/>
        </p:nvSpPr>
        <p:spPr>
          <a:xfrm>
            <a:off x="6317115" y="1842790"/>
            <a:ext cx="2753887" cy="4247317"/>
          </a:xfrm>
          <a:prstGeom prst="rect">
            <a:avLst/>
          </a:prstGeom>
          <a:noFill/>
        </p:spPr>
        <p:txBody>
          <a:bodyPr wrap="square" rtlCol="0">
            <a:spAutoFit/>
          </a:bodyPr>
          <a:lstStyle/>
          <a:p>
            <a:pPr marL="285750" indent="-285750">
              <a:buFont typeface="Wingdings" pitchFamily="2" charset="2"/>
              <a:buChar char="Ø"/>
            </a:pPr>
            <a:r>
              <a:rPr lang="zh-CN" altLang="en-US" dirty="0" smtClean="0"/>
              <a:t>云计算</a:t>
            </a:r>
            <a:endParaRPr lang="en-US" altLang="zh-CN" dirty="0"/>
          </a:p>
          <a:p>
            <a:pPr marL="342900" indent="-342900">
              <a:buAutoNum type="arabicPeriod"/>
            </a:pPr>
            <a:r>
              <a:rPr lang="zh-CN" altLang="en-US" dirty="0" smtClean="0"/>
              <a:t>按需获取资源，实现系统资源的最大化利用</a:t>
            </a:r>
            <a:endParaRPr lang="en-US" altLang="zh-CN" dirty="0" smtClean="0"/>
          </a:p>
          <a:p>
            <a:pPr marL="342900" indent="-342900">
              <a:buAutoNum type="arabicPeriod"/>
            </a:pPr>
            <a:r>
              <a:rPr lang="zh-CN" altLang="en-US" dirty="0" smtClean="0"/>
              <a:t>数据存储集中远程托 管，利于数据共享</a:t>
            </a:r>
            <a:endParaRPr lang="en-US" altLang="zh-CN" dirty="0" smtClean="0"/>
          </a:p>
          <a:p>
            <a:endParaRPr lang="en-US" altLang="zh-CN" dirty="0"/>
          </a:p>
          <a:p>
            <a:pPr marL="285750" indent="-285750">
              <a:buFont typeface="Wingdings" pitchFamily="2" charset="2"/>
              <a:buChar char="Ø"/>
            </a:pPr>
            <a:r>
              <a:rPr lang="en-US" altLang="zh-CN" dirty="0" smtClean="0"/>
              <a:t>MVC</a:t>
            </a:r>
            <a:r>
              <a:rPr lang="zh-CN" altLang="en-US" dirty="0" smtClean="0"/>
              <a:t>模式</a:t>
            </a:r>
            <a:endParaRPr lang="en-US" altLang="zh-CN" dirty="0" smtClean="0"/>
          </a:p>
          <a:p>
            <a:pPr marL="342900" indent="-342900">
              <a:buAutoNum type="arabicPeriod"/>
            </a:pPr>
            <a:r>
              <a:rPr lang="zh-CN" altLang="en-US" dirty="0" smtClean="0"/>
              <a:t>同</a:t>
            </a:r>
            <a:r>
              <a:rPr lang="zh-CN" altLang="en-US" dirty="0"/>
              <a:t>一个模型可以被不同的视图</a:t>
            </a:r>
            <a:r>
              <a:rPr lang="zh-CN" altLang="en-US" dirty="0"/>
              <a:t>重用，代码</a:t>
            </a:r>
            <a:r>
              <a:rPr lang="zh-CN" altLang="en-US" dirty="0"/>
              <a:t>的可重用</a:t>
            </a:r>
            <a:r>
              <a:rPr lang="zh-CN" altLang="en-US" dirty="0"/>
              <a:t>性得到</a:t>
            </a:r>
            <a:r>
              <a:rPr lang="zh-CN" altLang="en-US" dirty="0" smtClean="0"/>
              <a:t>提高</a:t>
            </a:r>
            <a:endParaRPr lang="en-US" altLang="zh-CN" dirty="0" smtClean="0"/>
          </a:p>
          <a:p>
            <a:pPr marL="342900" indent="-342900">
              <a:buAutoNum type="arabicPeriod"/>
            </a:pPr>
            <a:r>
              <a:rPr lang="en-US" altLang="zh-CN" dirty="0"/>
              <a:t>MVC</a:t>
            </a:r>
            <a:r>
              <a:rPr lang="zh-CN" altLang="en-US" dirty="0"/>
              <a:t>模式的三个模块各自独立，易于维护和扩展</a:t>
            </a:r>
            <a:endParaRPr lang="en-US" altLang="zh-CN" dirty="0"/>
          </a:p>
          <a:p>
            <a:endParaRPr lang="zh-CN" altLang="en-US" dirty="0"/>
          </a:p>
        </p:txBody>
      </p:sp>
    </p:spTree>
    <p:extLst>
      <p:ext uri="{BB962C8B-B14F-4D97-AF65-F5344CB8AC3E}">
        <p14:creationId xmlns:p14="http://schemas.microsoft.com/office/powerpoint/2010/main" val="342314818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E9DE5A85-2D30-4737-8208-EC70138A904D}" type="slidenum">
              <a:rPr lang="en-US" altLang="zh-CN" smtClean="0">
                <a:solidFill>
                  <a:srgbClr val="000000"/>
                </a:solidFill>
                <a:latin typeface="Arial" charset="0"/>
              </a:rPr>
              <a:pPr eaLnBrk="1" fontAlgn="base" hangingPunct="1">
                <a:spcBef>
                  <a:spcPct val="0"/>
                </a:spcBef>
                <a:spcAft>
                  <a:spcPct val="0"/>
                </a:spcAft>
              </a:pPr>
              <a:t>19</a:t>
            </a:fld>
            <a:endParaRPr lang="en-US" altLang="zh-CN" dirty="0" smtClean="0">
              <a:solidFill>
                <a:srgbClr val="000000"/>
              </a:solidFill>
              <a:latin typeface="Arial" charset="0"/>
            </a:endParaRPr>
          </a:p>
        </p:txBody>
      </p:sp>
      <p:sp>
        <p:nvSpPr>
          <p:cNvPr id="57348" name="标题 1"/>
          <p:cNvSpPr txBox="1">
            <a:spLocks/>
          </p:cNvSpPr>
          <p:nvPr/>
        </p:nvSpPr>
        <p:spPr bwMode="auto">
          <a:xfrm>
            <a:off x="457200" y="333375"/>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视图层：数据录入展示组件</a:t>
            </a:r>
            <a:endParaRPr lang="zh-CN" altLang="en-US" sz="2800" b="1" dirty="0">
              <a:solidFill>
                <a:srgbClr val="FFFFFF"/>
              </a:solidFill>
              <a:latin typeface="Times New Roman" pitchFamily="18" charset="0"/>
              <a:ea typeface="黑体" pitchFamily="49" charset="-122"/>
              <a:cs typeface="Times New Roman" pitchFamily="18" charset="0"/>
            </a:endParaRPr>
          </a:p>
        </p:txBody>
      </p:sp>
      <p:pic>
        <p:nvPicPr>
          <p:cNvPr id="205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83843" y="3739670"/>
            <a:ext cx="3082677" cy="24519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6" name="Picture 8" descr="C:\Users\FGJ\AppData\Roaming\Tencent\Users\794460205\QQ\WinTemp\RichOle\_[C3_3FRDKSI9F}A@HD(EV9.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45575" y="4437110"/>
            <a:ext cx="2252850" cy="1383933"/>
          </a:xfrm>
          <a:prstGeom prst="rect">
            <a:avLst/>
          </a:prstGeom>
          <a:noFill/>
          <a:extLst>
            <a:ext uri="{909E8E84-426E-40DD-AFC4-6F175D3DCCD1}">
              <a14:hiddenFill xmlns:a14="http://schemas.microsoft.com/office/drawing/2010/main">
                <a:solidFill>
                  <a:srgbClr val="FFFFFF"/>
                </a:solidFill>
              </a14:hiddenFill>
            </a:ext>
          </a:extLst>
        </p:spPr>
      </p:pic>
      <p:pic>
        <p:nvPicPr>
          <p:cNvPr id="2059" name="Picture 1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45575" y="4437110"/>
            <a:ext cx="2242822" cy="13839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6502949" y="3739670"/>
            <a:ext cx="2520280" cy="369332"/>
          </a:xfrm>
          <a:prstGeom prst="rect">
            <a:avLst/>
          </a:prstGeom>
          <a:noFill/>
        </p:spPr>
        <p:txBody>
          <a:bodyPr wrap="square" rtlCol="0">
            <a:spAutoFit/>
          </a:bodyPr>
          <a:lstStyle/>
          <a:p>
            <a:r>
              <a:rPr lang="zh-CN" altLang="en-US" dirty="0" smtClean="0"/>
              <a:t>基本信息录入界面</a:t>
            </a:r>
            <a:endParaRPr lang="zh-CN" altLang="en-US" dirty="0"/>
          </a:p>
        </p:txBody>
      </p:sp>
      <p:sp>
        <p:nvSpPr>
          <p:cNvPr id="4" name="TextBox 3"/>
          <p:cNvSpPr txBox="1"/>
          <p:nvPr/>
        </p:nvSpPr>
        <p:spPr>
          <a:xfrm>
            <a:off x="4067944" y="6191610"/>
            <a:ext cx="1786411" cy="369332"/>
          </a:xfrm>
          <a:prstGeom prst="rect">
            <a:avLst/>
          </a:prstGeom>
          <a:noFill/>
        </p:spPr>
        <p:txBody>
          <a:bodyPr wrap="square" rtlCol="0">
            <a:spAutoFit/>
          </a:bodyPr>
          <a:lstStyle/>
          <a:p>
            <a:r>
              <a:rPr lang="zh-CN" altLang="en-US" dirty="0" smtClean="0"/>
              <a:t>问诊界面</a:t>
            </a:r>
            <a:endParaRPr lang="zh-CN" altLang="en-US" dirty="0"/>
          </a:p>
        </p:txBody>
      </p:sp>
      <p:sp>
        <p:nvSpPr>
          <p:cNvPr id="5" name="TextBox 4"/>
          <p:cNvSpPr txBox="1"/>
          <p:nvPr/>
        </p:nvSpPr>
        <p:spPr>
          <a:xfrm>
            <a:off x="1403648" y="3491116"/>
            <a:ext cx="1584176" cy="369332"/>
          </a:xfrm>
          <a:prstGeom prst="rect">
            <a:avLst/>
          </a:prstGeom>
          <a:noFill/>
        </p:spPr>
        <p:txBody>
          <a:bodyPr wrap="square" rtlCol="0">
            <a:spAutoFit/>
          </a:bodyPr>
          <a:lstStyle/>
          <a:p>
            <a:r>
              <a:rPr lang="zh-CN" altLang="en-US" dirty="0" smtClean="0"/>
              <a:t>系统登录界面</a:t>
            </a:r>
            <a:endParaRPr lang="zh-CN" altLang="en-US" dirty="0"/>
          </a:p>
        </p:txBody>
      </p:sp>
      <p:pic>
        <p:nvPicPr>
          <p:cNvPr id="16" name="officeArt object"/>
          <p:cNvPicPr/>
          <p:nvPr/>
        </p:nvPicPr>
        <p:blipFill rotWithShape="1">
          <a:blip r:embed="rId5">
            <a:extLst/>
          </a:blip>
          <a:srcRect/>
          <a:stretch>
            <a:fillRect/>
          </a:stretch>
        </p:blipFill>
        <p:spPr>
          <a:xfrm>
            <a:off x="683568" y="1291254"/>
            <a:ext cx="3145790" cy="2292350"/>
          </a:xfrm>
          <a:prstGeom prst="rect">
            <a:avLst/>
          </a:prstGeom>
          <a:noFill/>
          <a:ln>
            <a:noFill/>
          </a:ln>
          <a:effectLst/>
          <a:extLst/>
        </p:spPr>
      </p:pic>
      <p:pic>
        <p:nvPicPr>
          <p:cNvPr id="17" name="officeArt object"/>
          <p:cNvPicPr/>
          <p:nvPr/>
        </p:nvPicPr>
        <p:blipFill rotWithShape="1">
          <a:blip r:embed="rId6">
            <a:extLst/>
          </a:blip>
          <a:srcRect/>
          <a:stretch>
            <a:fillRect/>
          </a:stretch>
        </p:blipFill>
        <p:spPr>
          <a:xfrm>
            <a:off x="5292080" y="1282046"/>
            <a:ext cx="3176270" cy="2310765"/>
          </a:xfrm>
          <a:prstGeom prst="rect">
            <a:avLst/>
          </a:prstGeom>
          <a:noFill/>
          <a:ln>
            <a:noFill/>
          </a:ln>
          <a:effectLst/>
          <a:extLst/>
        </p:spPr>
      </p:pic>
    </p:spTree>
    <p:extLst>
      <p:ext uri="{BB962C8B-B14F-4D97-AF65-F5344CB8AC3E}">
        <p14:creationId xmlns:p14="http://schemas.microsoft.com/office/powerpoint/2010/main" val="313917349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矩形 35"/>
          <p:cNvSpPr/>
          <p:nvPr/>
        </p:nvSpPr>
        <p:spPr bwMode="auto">
          <a:xfrm>
            <a:off x="3498850" y="1866999"/>
            <a:ext cx="4883150" cy="428625"/>
          </a:xfrm>
          <a:prstGeom prst="rect">
            <a:avLst/>
          </a:prstGeom>
          <a:solidFill>
            <a:schemeClr val="accent1">
              <a:lumMod val="90000"/>
            </a:schemeClr>
          </a:solidFill>
          <a:ln>
            <a:solidFill>
              <a:schemeClr val="bg1">
                <a:lumMod val="65000"/>
              </a:schemeClr>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pPr fontAlgn="base">
              <a:spcBef>
                <a:spcPct val="0"/>
              </a:spcBef>
              <a:spcAft>
                <a:spcPct val="0"/>
              </a:spcAft>
              <a:defRPr/>
            </a:pPr>
            <a:endParaRPr lang="zh-CN" altLang="en-US" b="1" dirty="0">
              <a:solidFill>
                <a:srgbClr val="000000"/>
              </a:solidFill>
            </a:endParaRPr>
          </a:p>
        </p:txBody>
      </p:sp>
      <p:sp>
        <p:nvSpPr>
          <p:cNvPr id="18435" name="Text Box 9"/>
          <p:cNvSpPr txBox="1">
            <a:spLocks noChangeArrowheads="1"/>
          </p:cNvSpPr>
          <p:nvPr/>
        </p:nvSpPr>
        <p:spPr bwMode="auto">
          <a:xfrm>
            <a:off x="304800" y="292100"/>
            <a:ext cx="779559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面向社区的疾病诊断决策支持系统设计与开发</a:t>
            </a:r>
            <a:endParaRPr lang="zh-CN" altLang="en-US" sz="2800" b="1" dirty="0">
              <a:solidFill>
                <a:srgbClr val="FFFFFF"/>
              </a:solidFill>
              <a:latin typeface="Times New Roman" pitchFamily="18" charset="0"/>
              <a:ea typeface="黑体" pitchFamily="49" charset="-122"/>
              <a:cs typeface="Times New Roman" pitchFamily="18" charset="0"/>
            </a:endParaRPr>
          </a:p>
        </p:txBody>
      </p:sp>
      <p:grpSp>
        <p:nvGrpSpPr>
          <p:cNvPr id="18436" name="Group 4"/>
          <p:cNvGrpSpPr>
            <a:grpSpLocks/>
          </p:cNvGrpSpPr>
          <p:nvPr/>
        </p:nvGrpSpPr>
        <p:grpSpPr bwMode="auto">
          <a:xfrm>
            <a:off x="3176588" y="4103786"/>
            <a:ext cx="5205412" cy="571500"/>
            <a:chOff x="3176558" y="3957654"/>
            <a:chExt cx="5205442" cy="571504"/>
          </a:xfrm>
        </p:grpSpPr>
        <p:sp>
          <p:nvSpPr>
            <p:cNvPr id="33" name="矩形 32"/>
            <p:cNvSpPr/>
            <p:nvPr/>
          </p:nvSpPr>
          <p:spPr bwMode="auto">
            <a:xfrm>
              <a:off x="3475010" y="4029093"/>
              <a:ext cx="4906990" cy="428628"/>
            </a:xfrm>
            <a:prstGeom prst="rect">
              <a:avLst/>
            </a:prstGeom>
            <a:solidFill>
              <a:schemeClr val="bg2">
                <a:lumMod val="20000"/>
                <a:lumOff val="80000"/>
              </a:schemeClr>
            </a:solidFill>
            <a:ln>
              <a:solidFill>
                <a:schemeClr val="bg1">
                  <a:lumMod val="65000"/>
                </a:schemeClr>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pPr fontAlgn="base">
                <a:spcBef>
                  <a:spcPct val="0"/>
                </a:spcBef>
                <a:spcAft>
                  <a:spcPct val="0"/>
                </a:spcAft>
                <a:defRPr/>
              </a:pPr>
              <a:endParaRPr lang="zh-CN" altLang="en-US" b="1">
                <a:solidFill>
                  <a:srgbClr val="000000"/>
                </a:solidFill>
              </a:endParaRPr>
            </a:p>
          </p:txBody>
        </p:sp>
        <p:sp>
          <p:nvSpPr>
            <p:cNvPr id="18470" name="TextBox 39"/>
            <p:cNvSpPr txBox="1">
              <a:spLocks noChangeArrowheads="1"/>
            </p:cNvSpPr>
            <p:nvPr/>
          </p:nvSpPr>
          <p:spPr bwMode="auto">
            <a:xfrm>
              <a:off x="3733800" y="4059283"/>
              <a:ext cx="46228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r>
                <a:rPr kumimoji="1" lang="zh-CN" altLang="en-US" b="1" dirty="0" smtClean="0">
                  <a:solidFill>
                    <a:srgbClr val="000000"/>
                  </a:solidFill>
                  <a:latin typeface="黑体" pitchFamily="49" charset="-122"/>
                  <a:ea typeface="黑体" pitchFamily="49" charset="-122"/>
                </a:rPr>
                <a:t>阿尔兹海默症决策支持系统实现</a:t>
              </a:r>
              <a:endParaRPr kumimoji="1" lang="en-US" altLang="zh-CN" b="1" dirty="0">
                <a:solidFill>
                  <a:srgbClr val="000000"/>
                </a:solidFill>
                <a:latin typeface="黑体" pitchFamily="49" charset="-122"/>
                <a:ea typeface="黑体" pitchFamily="49" charset="-122"/>
              </a:endParaRPr>
            </a:p>
          </p:txBody>
        </p:sp>
        <p:sp>
          <p:nvSpPr>
            <p:cNvPr id="32" name="菱形 31"/>
            <p:cNvSpPr/>
            <p:nvPr/>
          </p:nvSpPr>
          <p:spPr bwMode="auto">
            <a:xfrm>
              <a:off x="3176558" y="3957654"/>
              <a:ext cx="571504" cy="571504"/>
            </a:xfrm>
            <a:prstGeom prst="diamond">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lstStyle/>
            <a:p>
              <a:pPr fontAlgn="base">
                <a:spcBef>
                  <a:spcPct val="0"/>
                </a:spcBef>
                <a:spcAft>
                  <a:spcPct val="0"/>
                </a:spcAft>
                <a:defRPr/>
              </a:pPr>
              <a:r>
                <a:rPr lang="en-US" altLang="zh-CN" b="1" dirty="0">
                  <a:solidFill>
                    <a:srgbClr val="000000"/>
                  </a:solidFill>
                  <a:latin typeface="Times New Roman" pitchFamily="18" charset="0"/>
                  <a:cs typeface="Times New Roman" pitchFamily="18" charset="0"/>
                </a:rPr>
                <a:t>4</a:t>
              </a:r>
              <a:endParaRPr lang="zh-CN" altLang="en-US" b="1" dirty="0">
                <a:solidFill>
                  <a:srgbClr val="000000"/>
                </a:solidFill>
                <a:latin typeface="Times New Roman" pitchFamily="18" charset="0"/>
                <a:cs typeface="Times New Roman" pitchFamily="18" charset="0"/>
              </a:endParaRPr>
            </a:p>
          </p:txBody>
        </p:sp>
      </p:grpSp>
      <p:grpSp>
        <p:nvGrpSpPr>
          <p:cNvPr id="18437" name="Group 2"/>
          <p:cNvGrpSpPr>
            <a:grpSpLocks/>
          </p:cNvGrpSpPr>
          <p:nvPr/>
        </p:nvGrpSpPr>
        <p:grpSpPr bwMode="auto">
          <a:xfrm>
            <a:off x="3176588" y="2565499"/>
            <a:ext cx="5205412" cy="571500"/>
            <a:chOff x="3176558" y="2386018"/>
            <a:chExt cx="5205442" cy="571504"/>
          </a:xfrm>
        </p:grpSpPr>
        <p:sp>
          <p:nvSpPr>
            <p:cNvPr id="20" name="矩形 19"/>
            <p:cNvSpPr/>
            <p:nvPr/>
          </p:nvSpPr>
          <p:spPr bwMode="auto">
            <a:xfrm>
              <a:off x="3498822" y="2457455"/>
              <a:ext cx="4883178" cy="428628"/>
            </a:xfrm>
            <a:prstGeom prst="rect">
              <a:avLst/>
            </a:prstGeom>
            <a:solidFill>
              <a:schemeClr val="bg2">
                <a:lumMod val="20000"/>
                <a:lumOff val="80000"/>
              </a:schemeClr>
            </a:solidFill>
            <a:ln>
              <a:solidFill>
                <a:schemeClr val="bg1">
                  <a:lumMod val="65000"/>
                </a:schemeClr>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pPr fontAlgn="base">
                <a:spcBef>
                  <a:spcPct val="0"/>
                </a:spcBef>
                <a:spcAft>
                  <a:spcPct val="0"/>
                </a:spcAft>
                <a:defRPr/>
              </a:pPr>
              <a:endParaRPr lang="zh-CN" altLang="en-US" b="1" dirty="0">
                <a:solidFill>
                  <a:srgbClr val="000000"/>
                </a:solidFill>
              </a:endParaRPr>
            </a:p>
          </p:txBody>
        </p:sp>
        <p:sp>
          <p:nvSpPr>
            <p:cNvPr id="21" name="菱形 20"/>
            <p:cNvSpPr/>
            <p:nvPr/>
          </p:nvSpPr>
          <p:spPr bwMode="auto">
            <a:xfrm>
              <a:off x="3176558" y="2386018"/>
              <a:ext cx="571504" cy="571504"/>
            </a:xfrm>
            <a:prstGeom prst="diamond">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lstStyle/>
            <a:p>
              <a:pPr fontAlgn="base">
                <a:spcBef>
                  <a:spcPct val="0"/>
                </a:spcBef>
                <a:spcAft>
                  <a:spcPct val="0"/>
                </a:spcAft>
                <a:defRPr/>
              </a:pPr>
              <a:r>
                <a:rPr lang="en-US" altLang="zh-CN" b="1" dirty="0">
                  <a:solidFill>
                    <a:srgbClr val="000000"/>
                  </a:solidFill>
                  <a:latin typeface="Times New Roman" pitchFamily="18" charset="0"/>
                  <a:cs typeface="Times New Roman" pitchFamily="18" charset="0"/>
                </a:rPr>
                <a:t>2</a:t>
              </a:r>
              <a:endParaRPr lang="zh-CN" altLang="en-US" b="1" dirty="0">
                <a:solidFill>
                  <a:srgbClr val="000000"/>
                </a:solidFill>
                <a:latin typeface="Times New Roman" pitchFamily="18" charset="0"/>
                <a:cs typeface="Times New Roman" pitchFamily="18" charset="0"/>
              </a:endParaRPr>
            </a:p>
          </p:txBody>
        </p:sp>
        <p:sp>
          <p:nvSpPr>
            <p:cNvPr id="18468" name="TextBox 36"/>
            <p:cNvSpPr txBox="1">
              <a:spLocks noChangeArrowheads="1"/>
            </p:cNvSpPr>
            <p:nvPr/>
          </p:nvSpPr>
          <p:spPr bwMode="auto">
            <a:xfrm>
              <a:off x="3733800" y="2487657"/>
              <a:ext cx="4366590" cy="369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r>
                <a:rPr kumimoji="1" lang="zh-CN" altLang="en-US" b="1" dirty="0" smtClean="0">
                  <a:solidFill>
                    <a:srgbClr val="000000"/>
                  </a:solidFill>
                  <a:latin typeface="黑体" pitchFamily="49" charset="-122"/>
                  <a:ea typeface="黑体" pitchFamily="49" charset="-122"/>
                </a:rPr>
                <a:t>关键技术与系统框架</a:t>
              </a:r>
              <a:endParaRPr kumimoji="1" lang="en-US" altLang="zh-CN" b="1" dirty="0">
                <a:solidFill>
                  <a:srgbClr val="000000"/>
                </a:solidFill>
                <a:latin typeface="黑体" pitchFamily="49" charset="-122"/>
                <a:ea typeface="黑体" pitchFamily="49" charset="-122"/>
              </a:endParaRPr>
            </a:p>
          </p:txBody>
        </p:sp>
      </p:grpSp>
      <p:grpSp>
        <p:nvGrpSpPr>
          <p:cNvPr id="18438" name="Group 3"/>
          <p:cNvGrpSpPr>
            <a:grpSpLocks/>
          </p:cNvGrpSpPr>
          <p:nvPr/>
        </p:nvGrpSpPr>
        <p:grpSpPr bwMode="auto">
          <a:xfrm>
            <a:off x="3176588" y="3335435"/>
            <a:ext cx="5281612" cy="571500"/>
            <a:chOff x="3176558" y="3171836"/>
            <a:chExt cx="5281642" cy="571504"/>
          </a:xfrm>
        </p:grpSpPr>
        <p:sp>
          <p:nvSpPr>
            <p:cNvPr id="30" name="矩形 29"/>
            <p:cNvSpPr/>
            <p:nvPr/>
          </p:nvSpPr>
          <p:spPr bwMode="auto">
            <a:xfrm>
              <a:off x="3498822" y="3243276"/>
              <a:ext cx="4883178" cy="428628"/>
            </a:xfrm>
            <a:prstGeom prst="rect">
              <a:avLst/>
            </a:prstGeom>
            <a:solidFill>
              <a:schemeClr val="bg2">
                <a:lumMod val="20000"/>
                <a:lumOff val="80000"/>
              </a:schemeClr>
            </a:solidFill>
            <a:ln>
              <a:solidFill>
                <a:schemeClr val="bg1">
                  <a:lumMod val="65000"/>
                </a:schemeClr>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pPr fontAlgn="base">
                <a:spcBef>
                  <a:spcPct val="0"/>
                </a:spcBef>
                <a:spcAft>
                  <a:spcPct val="0"/>
                </a:spcAft>
                <a:defRPr/>
              </a:pPr>
              <a:endParaRPr lang="zh-CN" altLang="en-US" b="1">
                <a:solidFill>
                  <a:srgbClr val="000000"/>
                </a:solidFill>
              </a:endParaRPr>
            </a:p>
          </p:txBody>
        </p:sp>
        <p:sp>
          <p:nvSpPr>
            <p:cNvPr id="26" name="菱形 25"/>
            <p:cNvSpPr/>
            <p:nvPr/>
          </p:nvSpPr>
          <p:spPr bwMode="auto">
            <a:xfrm>
              <a:off x="3176558" y="3171836"/>
              <a:ext cx="571504" cy="571504"/>
            </a:xfrm>
            <a:prstGeom prst="diamond">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lstStyle/>
            <a:p>
              <a:pPr fontAlgn="base">
                <a:spcBef>
                  <a:spcPct val="0"/>
                </a:spcBef>
                <a:spcAft>
                  <a:spcPct val="0"/>
                </a:spcAft>
                <a:defRPr/>
              </a:pPr>
              <a:r>
                <a:rPr lang="en-US" altLang="zh-CN" b="1" dirty="0">
                  <a:solidFill>
                    <a:srgbClr val="000000"/>
                  </a:solidFill>
                  <a:latin typeface="Times New Roman" pitchFamily="18" charset="0"/>
                  <a:cs typeface="Times New Roman" pitchFamily="18" charset="0"/>
                </a:rPr>
                <a:t>3</a:t>
              </a:r>
              <a:endParaRPr lang="zh-CN" altLang="en-US" b="1" dirty="0">
                <a:solidFill>
                  <a:srgbClr val="000000"/>
                </a:solidFill>
                <a:latin typeface="Times New Roman" pitchFamily="18" charset="0"/>
                <a:cs typeface="Times New Roman" pitchFamily="18" charset="0"/>
              </a:endParaRPr>
            </a:p>
          </p:txBody>
        </p:sp>
        <p:sp>
          <p:nvSpPr>
            <p:cNvPr id="18463" name="TextBox 37"/>
            <p:cNvSpPr txBox="1">
              <a:spLocks noChangeArrowheads="1"/>
            </p:cNvSpPr>
            <p:nvPr/>
          </p:nvSpPr>
          <p:spPr bwMode="auto">
            <a:xfrm>
              <a:off x="3733800" y="3298871"/>
              <a:ext cx="47244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r>
                <a:rPr kumimoji="1" lang="zh-CN" altLang="en-US" b="1" dirty="0">
                  <a:solidFill>
                    <a:srgbClr val="000000"/>
                  </a:solidFill>
                  <a:latin typeface="黑体" pitchFamily="49" charset="-122"/>
                  <a:ea typeface="黑体" pitchFamily="49" charset="-122"/>
                </a:rPr>
                <a:t>头痛</a:t>
              </a:r>
              <a:r>
                <a:rPr kumimoji="1" lang="zh-CN" altLang="en-US" b="1" dirty="0" smtClean="0">
                  <a:solidFill>
                    <a:srgbClr val="000000"/>
                  </a:solidFill>
                  <a:latin typeface="黑体" pitchFamily="49" charset="-122"/>
                  <a:ea typeface="黑体" pitchFamily="49" charset="-122"/>
                </a:rPr>
                <a:t>决策支持系统实现</a:t>
              </a:r>
              <a:endParaRPr kumimoji="1" lang="zh-CN" altLang="en-US" b="1" dirty="0">
                <a:solidFill>
                  <a:srgbClr val="000000"/>
                </a:solidFill>
                <a:latin typeface="黑体" pitchFamily="49" charset="-122"/>
                <a:ea typeface="黑体" pitchFamily="49" charset="-122"/>
              </a:endParaRPr>
            </a:p>
          </p:txBody>
        </p:sp>
      </p:grpSp>
      <p:pic>
        <p:nvPicPr>
          <p:cNvPr id="27" name="Picture 2" descr="E:\素材\矢量图标\医疗相关\Free-Medical-Icons-Set\128x128\ParameterReview.png"/>
          <p:cNvPicPr>
            <a:picLocks noChangeAspect="1" noChangeArrowheads="1"/>
          </p:cNvPicPr>
          <p:nvPr/>
        </p:nvPicPr>
        <p:blipFill>
          <a:blip r:embed="rId3"/>
          <a:srcRect/>
          <a:stretch>
            <a:fillRect/>
          </a:stretch>
        </p:blipFill>
        <p:spPr bwMode="auto">
          <a:xfrm rot="1211986">
            <a:off x="986153" y="2594930"/>
            <a:ext cx="1762195" cy="1762195"/>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28" name="Picture 3" descr="D:\My Documents\20101220\素材\01300000165476121636519272838.jpg"/>
          <p:cNvPicPr>
            <a:picLocks noChangeAspect="1" noChangeArrowheads="1"/>
          </p:cNvPicPr>
          <p:nvPr/>
        </p:nvPicPr>
        <p:blipFill>
          <a:blip r:embed="rId4"/>
          <a:srcRect/>
          <a:stretch>
            <a:fillRect/>
          </a:stretch>
        </p:blipFill>
        <p:spPr bwMode="auto">
          <a:xfrm>
            <a:off x="430120" y="2439810"/>
            <a:ext cx="1711489" cy="1819097"/>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29" name="Picture 3" descr="E:\素材\图片素材\键盘\2.jpg"/>
          <p:cNvPicPr>
            <a:picLocks noChangeAspect="1" noChangeArrowheads="1"/>
          </p:cNvPicPr>
          <p:nvPr/>
        </p:nvPicPr>
        <p:blipFill>
          <a:blip r:embed="rId5" cstate="print"/>
          <a:srcRect/>
          <a:stretch>
            <a:fillRect/>
          </a:stretch>
        </p:blipFill>
        <p:spPr bwMode="auto">
          <a:xfrm rot="20860945">
            <a:off x="487670" y="3580473"/>
            <a:ext cx="1731847" cy="1050654"/>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18442" name="Slide Number Placeholder 1"/>
          <p:cNvSpPr>
            <a:spLocks noGrp="1"/>
          </p:cNvSpPr>
          <p:nvPr>
            <p:ph type="sldNum" sz="quarter" idx="12"/>
          </p:nvPr>
        </p:nvSpPr>
        <p:spPr>
          <a:xfrm>
            <a:off x="6553200" y="6408738"/>
            <a:ext cx="2133600"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631151A5-EF93-41A3-8697-86454BD85761}" type="slidenum">
              <a:rPr lang="en-US" altLang="zh-CN" smtClean="0">
                <a:solidFill>
                  <a:srgbClr val="000000"/>
                </a:solidFill>
                <a:latin typeface="Arial" charset="0"/>
              </a:rPr>
              <a:pPr eaLnBrk="1" fontAlgn="base" hangingPunct="1">
                <a:spcBef>
                  <a:spcPct val="0"/>
                </a:spcBef>
                <a:spcAft>
                  <a:spcPct val="0"/>
                </a:spcAft>
              </a:pPr>
              <a:t>2</a:t>
            </a:fld>
            <a:endParaRPr lang="en-US" altLang="zh-CN" smtClean="0">
              <a:solidFill>
                <a:srgbClr val="000000"/>
              </a:solidFill>
              <a:latin typeface="Arial" charset="0"/>
            </a:endParaRPr>
          </a:p>
        </p:txBody>
      </p:sp>
      <p:sp>
        <p:nvSpPr>
          <p:cNvPr id="18443" name="Rectangle 1"/>
          <p:cNvSpPr>
            <a:spLocks noChangeArrowheads="1"/>
          </p:cNvSpPr>
          <p:nvPr/>
        </p:nvSpPr>
        <p:spPr bwMode="auto">
          <a:xfrm>
            <a:off x="3694113" y="1897161"/>
            <a:ext cx="64928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fontAlgn="base">
              <a:spcBef>
                <a:spcPct val="0"/>
              </a:spcBef>
              <a:spcAft>
                <a:spcPct val="0"/>
              </a:spcAft>
            </a:pPr>
            <a:r>
              <a:rPr kumimoji="1" lang="zh-CN" altLang="en-US" b="1" dirty="0">
                <a:solidFill>
                  <a:srgbClr val="000000"/>
                </a:solidFill>
                <a:latin typeface="黑体" pitchFamily="49" charset="-122"/>
                <a:ea typeface="黑体" pitchFamily="49" charset="-122"/>
              </a:rPr>
              <a:t>引言</a:t>
            </a:r>
            <a:endParaRPr kumimoji="1" lang="en-US" altLang="zh-CN" b="1" dirty="0">
              <a:solidFill>
                <a:srgbClr val="000000"/>
              </a:solidFill>
              <a:latin typeface="黑体" pitchFamily="49" charset="-122"/>
              <a:ea typeface="黑体" pitchFamily="49" charset="-122"/>
            </a:endParaRPr>
          </a:p>
        </p:txBody>
      </p:sp>
      <p:grpSp>
        <p:nvGrpSpPr>
          <p:cNvPr id="18444" name="Group 5"/>
          <p:cNvGrpSpPr>
            <a:grpSpLocks/>
          </p:cNvGrpSpPr>
          <p:nvPr/>
        </p:nvGrpSpPr>
        <p:grpSpPr bwMode="auto">
          <a:xfrm>
            <a:off x="3176588" y="4873724"/>
            <a:ext cx="5205412" cy="571500"/>
            <a:chOff x="3176558" y="4724400"/>
            <a:chExt cx="5205442" cy="571504"/>
          </a:xfrm>
        </p:grpSpPr>
        <p:sp>
          <p:nvSpPr>
            <p:cNvPr id="22" name="矩形 32"/>
            <p:cNvSpPr/>
            <p:nvPr/>
          </p:nvSpPr>
          <p:spPr bwMode="auto">
            <a:xfrm>
              <a:off x="3475010" y="4795837"/>
              <a:ext cx="4906990" cy="428628"/>
            </a:xfrm>
            <a:prstGeom prst="rect">
              <a:avLst/>
            </a:prstGeom>
            <a:solidFill>
              <a:schemeClr val="bg2">
                <a:lumMod val="20000"/>
                <a:lumOff val="80000"/>
              </a:schemeClr>
            </a:solidFill>
            <a:ln>
              <a:solidFill>
                <a:schemeClr val="bg1">
                  <a:lumMod val="65000"/>
                </a:schemeClr>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pPr fontAlgn="base">
                <a:spcBef>
                  <a:spcPct val="0"/>
                </a:spcBef>
                <a:spcAft>
                  <a:spcPct val="0"/>
                </a:spcAft>
                <a:defRPr/>
              </a:pPr>
              <a:endParaRPr lang="zh-CN" altLang="en-US" b="1">
                <a:solidFill>
                  <a:srgbClr val="000000"/>
                </a:solidFill>
              </a:endParaRPr>
            </a:p>
          </p:txBody>
        </p:sp>
        <p:sp>
          <p:nvSpPr>
            <p:cNvPr id="18455" name="TextBox 39"/>
            <p:cNvSpPr txBox="1">
              <a:spLocks noChangeArrowheads="1"/>
            </p:cNvSpPr>
            <p:nvPr/>
          </p:nvSpPr>
          <p:spPr bwMode="auto">
            <a:xfrm>
              <a:off x="3733800" y="4826029"/>
              <a:ext cx="46228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r>
                <a:rPr kumimoji="1" lang="zh-CN" altLang="en-US" b="1" dirty="0" smtClean="0">
                  <a:solidFill>
                    <a:srgbClr val="000000"/>
                  </a:solidFill>
                  <a:latin typeface="黑体" pitchFamily="49" charset="-122"/>
                  <a:ea typeface="黑体" pitchFamily="49" charset="-122"/>
                </a:rPr>
                <a:t>总结与展望</a:t>
              </a:r>
              <a:endParaRPr kumimoji="1" lang="en-US" altLang="zh-CN" b="1" dirty="0">
                <a:solidFill>
                  <a:srgbClr val="000000"/>
                </a:solidFill>
                <a:latin typeface="黑体" pitchFamily="49" charset="-122"/>
                <a:ea typeface="黑体" pitchFamily="49" charset="-122"/>
              </a:endParaRPr>
            </a:p>
          </p:txBody>
        </p:sp>
        <p:sp>
          <p:nvSpPr>
            <p:cNvPr id="24" name="菱形 31"/>
            <p:cNvSpPr/>
            <p:nvPr/>
          </p:nvSpPr>
          <p:spPr bwMode="auto">
            <a:xfrm>
              <a:off x="3176558" y="4724400"/>
              <a:ext cx="571504" cy="571504"/>
            </a:xfrm>
            <a:prstGeom prst="diamond">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lstStyle/>
            <a:p>
              <a:pPr fontAlgn="base">
                <a:spcBef>
                  <a:spcPct val="0"/>
                </a:spcBef>
                <a:spcAft>
                  <a:spcPct val="0"/>
                </a:spcAft>
                <a:defRPr/>
              </a:pPr>
              <a:r>
                <a:rPr lang="en-US" altLang="zh-CN" b="1" dirty="0">
                  <a:solidFill>
                    <a:srgbClr val="000000"/>
                  </a:solidFill>
                  <a:latin typeface="Times New Roman" pitchFamily="18" charset="0"/>
                  <a:cs typeface="Times New Roman" pitchFamily="18" charset="0"/>
                </a:rPr>
                <a:t>5</a:t>
              </a:r>
              <a:endParaRPr lang="zh-CN" altLang="en-US" b="1" dirty="0">
                <a:solidFill>
                  <a:srgbClr val="000000"/>
                </a:solidFill>
                <a:latin typeface="Times New Roman" pitchFamily="18" charset="0"/>
                <a:cs typeface="Times New Roman" pitchFamily="18" charset="0"/>
              </a:endParaRPr>
            </a:p>
          </p:txBody>
        </p:sp>
      </p:grpSp>
      <p:sp>
        <p:nvSpPr>
          <p:cNvPr id="35" name="菱形 34"/>
          <p:cNvSpPr/>
          <p:nvPr/>
        </p:nvSpPr>
        <p:spPr bwMode="auto">
          <a:xfrm>
            <a:off x="3176558" y="1771824"/>
            <a:ext cx="571504" cy="571504"/>
          </a:xfrm>
          <a:prstGeom prst="diamond">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lstStyle/>
          <a:p>
            <a:pPr fontAlgn="base">
              <a:spcBef>
                <a:spcPct val="0"/>
              </a:spcBef>
              <a:spcAft>
                <a:spcPct val="0"/>
              </a:spcAft>
              <a:defRPr/>
            </a:pPr>
            <a:r>
              <a:rPr lang="en-US" altLang="zh-CN" b="1" dirty="0">
                <a:solidFill>
                  <a:srgbClr val="000000"/>
                </a:solidFill>
                <a:latin typeface="Times New Roman" pitchFamily="18" charset="0"/>
                <a:cs typeface="Times New Roman" pitchFamily="18" charset="0"/>
              </a:rPr>
              <a:t>1</a:t>
            </a:r>
            <a:endParaRPr lang="zh-CN" altLang="en-US" b="1" dirty="0">
              <a:solidFill>
                <a:srgbClr val="000000"/>
              </a:solidFill>
              <a:latin typeface="Times New Roman" pitchFamily="18" charset="0"/>
              <a:cs typeface="Times New Roman" pitchFamily="18" charset="0"/>
            </a:endParaRPr>
          </a:p>
        </p:txBody>
      </p:sp>
    </p:spTree>
    <p:extLst>
      <p:ext uri="{BB962C8B-B14F-4D97-AF65-F5344CB8AC3E}">
        <p14:creationId xmlns:p14="http://schemas.microsoft.com/office/powerpoint/2010/main" val="47266940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E9DE5A85-2D30-4737-8208-EC70138A904D}" type="slidenum">
              <a:rPr lang="en-US" altLang="zh-CN" smtClean="0">
                <a:solidFill>
                  <a:srgbClr val="000000"/>
                </a:solidFill>
                <a:latin typeface="Arial" charset="0"/>
              </a:rPr>
              <a:pPr eaLnBrk="1" fontAlgn="base" hangingPunct="1">
                <a:spcBef>
                  <a:spcPct val="0"/>
                </a:spcBef>
                <a:spcAft>
                  <a:spcPct val="0"/>
                </a:spcAft>
              </a:pPr>
              <a:t>20</a:t>
            </a:fld>
            <a:endParaRPr lang="en-US" altLang="zh-CN" dirty="0" smtClean="0">
              <a:solidFill>
                <a:srgbClr val="000000"/>
              </a:solidFill>
              <a:latin typeface="Arial" charset="0"/>
            </a:endParaRPr>
          </a:p>
        </p:txBody>
      </p:sp>
      <p:sp>
        <p:nvSpPr>
          <p:cNvPr id="57348" name="标题 1"/>
          <p:cNvSpPr txBox="1">
            <a:spLocks/>
          </p:cNvSpPr>
          <p:nvPr/>
        </p:nvSpPr>
        <p:spPr bwMode="auto">
          <a:xfrm>
            <a:off x="457200" y="333375"/>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控制层</a:t>
            </a:r>
            <a:r>
              <a:rPr lang="en-US" altLang="zh-CN" sz="2800" b="1" dirty="0">
                <a:solidFill>
                  <a:srgbClr val="FFFFFF"/>
                </a:solidFill>
                <a:latin typeface="Times New Roman" pitchFamily="18" charset="0"/>
                <a:ea typeface="黑体" pitchFamily="49" charset="-122"/>
                <a:cs typeface="Times New Roman" pitchFamily="18" charset="0"/>
              </a:rPr>
              <a:t> </a:t>
            </a:r>
            <a:r>
              <a:rPr lang="zh-CN" altLang="en-US" sz="2800" b="1" dirty="0" smtClean="0">
                <a:solidFill>
                  <a:srgbClr val="FFFFFF"/>
                </a:solidFill>
                <a:latin typeface="Times New Roman" pitchFamily="18" charset="0"/>
                <a:ea typeface="黑体" pitchFamily="49" charset="-122"/>
                <a:cs typeface="Times New Roman" pitchFamily="18" charset="0"/>
              </a:rPr>
              <a:t>：系统问诊部分流程图</a:t>
            </a:r>
            <a:endParaRPr lang="zh-CN" altLang="en-US" sz="2800" b="1" dirty="0">
              <a:solidFill>
                <a:srgbClr val="FFFFFF"/>
              </a:solidFill>
              <a:latin typeface="Times New Roman" pitchFamily="18" charset="0"/>
              <a:ea typeface="黑体" pitchFamily="49" charset="-122"/>
              <a:cs typeface="Times New Roman" pitchFamily="18" charset="0"/>
            </a:endParaRPr>
          </a:p>
        </p:txBody>
      </p:sp>
      <p:pic>
        <p:nvPicPr>
          <p:cNvPr id="409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4699" y="2058830"/>
            <a:ext cx="4752528" cy="38164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6094512" y="2291498"/>
            <a:ext cx="2592288" cy="646331"/>
          </a:xfrm>
          <a:prstGeom prst="rect">
            <a:avLst/>
          </a:prstGeom>
          <a:noFill/>
        </p:spPr>
        <p:txBody>
          <a:bodyPr wrap="square" rtlCol="0">
            <a:spAutoFit/>
          </a:bodyPr>
          <a:lstStyle/>
          <a:p>
            <a:pPr marL="285750" indent="-285750">
              <a:buFont typeface="Wingdings" pitchFamily="2" charset="2"/>
              <a:buChar char="Ø"/>
            </a:pPr>
            <a:r>
              <a:rPr lang="zh-CN" altLang="en-US" dirty="0" smtClean="0"/>
              <a:t>医生录入病人基本信息（病人首次就诊）</a:t>
            </a:r>
            <a:endParaRPr lang="en-US" altLang="zh-CN" dirty="0" smtClean="0"/>
          </a:p>
        </p:txBody>
      </p:sp>
      <p:sp>
        <p:nvSpPr>
          <p:cNvPr id="8" name="TextBox 7"/>
          <p:cNvSpPr txBox="1"/>
          <p:nvPr/>
        </p:nvSpPr>
        <p:spPr>
          <a:xfrm>
            <a:off x="6088742" y="3140968"/>
            <a:ext cx="2592288" cy="1200329"/>
          </a:xfrm>
          <a:prstGeom prst="rect">
            <a:avLst/>
          </a:prstGeom>
          <a:noFill/>
        </p:spPr>
        <p:txBody>
          <a:bodyPr wrap="square" rtlCol="0">
            <a:spAutoFit/>
          </a:bodyPr>
          <a:lstStyle/>
          <a:p>
            <a:pPr marL="285750" indent="-285750">
              <a:buFont typeface="Wingdings" pitchFamily="2" charset="2"/>
              <a:buChar char="Ø"/>
            </a:pPr>
            <a:r>
              <a:rPr lang="zh-CN" altLang="en-US" dirty="0" smtClean="0"/>
              <a:t>开始问诊，疾病相关信息收集完毕后，医生使用诊断决策支持功能</a:t>
            </a:r>
            <a:endParaRPr lang="en-US" altLang="zh-CN" dirty="0" smtClean="0"/>
          </a:p>
        </p:txBody>
      </p:sp>
      <p:sp>
        <p:nvSpPr>
          <p:cNvPr id="9" name="TextBox 8"/>
          <p:cNvSpPr txBox="1"/>
          <p:nvPr/>
        </p:nvSpPr>
        <p:spPr>
          <a:xfrm>
            <a:off x="6094512" y="4589222"/>
            <a:ext cx="2592288" cy="923330"/>
          </a:xfrm>
          <a:prstGeom prst="rect">
            <a:avLst/>
          </a:prstGeom>
          <a:noFill/>
        </p:spPr>
        <p:txBody>
          <a:bodyPr wrap="square" rtlCol="0">
            <a:spAutoFit/>
          </a:bodyPr>
          <a:lstStyle/>
          <a:p>
            <a:pPr marL="285750" indent="-285750">
              <a:buFont typeface="Wingdings" pitchFamily="2" charset="2"/>
              <a:buChar char="Ø"/>
            </a:pPr>
            <a:r>
              <a:rPr lang="zh-CN" altLang="en-US" dirty="0" smtClean="0"/>
              <a:t>医生得出最终诊断结论后，将本次就诊记录保存</a:t>
            </a:r>
            <a:endParaRPr lang="en-US" altLang="zh-CN" dirty="0" smtClean="0"/>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520" y="1676236"/>
            <a:ext cx="5933563" cy="4581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矩形 3"/>
          <p:cNvSpPr/>
          <p:nvPr/>
        </p:nvSpPr>
        <p:spPr bwMode="auto">
          <a:xfrm>
            <a:off x="251520" y="5661248"/>
            <a:ext cx="6480720" cy="936104"/>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Tree>
    <p:extLst>
      <p:ext uri="{BB962C8B-B14F-4D97-AF65-F5344CB8AC3E}">
        <p14:creationId xmlns:p14="http://schemas.microsoft.com/office/powerpoint/2010/main" val="294179070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E9DE5A85-2D30-4737-8208-EC70138A904D}" type="slidenum">
              <a:rPr lang="en-US" altLang="zh-CN" smtClean="0">
                <a:solidFill>
                  <a:srgbClr val="000000"/>
                </a:solidFill>
                <a:latin typeface="Arial" charset="0"/>
              </a:rPr>
              <a:pPr eaLnBrk="1" fontAlgn="base" hangingPunct="1">
                <a:spcBef>
                  <a:spcPct val="0"/>
                </a:spcBef>
                <a:spcAft>
                  <a:spcPct val="0"/>
                </a:spcAft>
              </a:pPr>
              <a:t>21</a:t>
            </a:fld>
            <a:endParaRPr lang="en-US" altLang="zh-CN" dirty="0" smtClean="0">
              <a:solidFill>
                <a:srgbClr val="000000"/>
              </a:solidFill>
              <a:latin typeface="Arial" charset="0"/>
            </a:endParaRPr>
          </a:p>
        </p:txBody>
      </p:sp>
      <p:sp>
        <p:nvSpPr>
          <p:cNvPr id="57348" name="标题 1"/>
          <p:cNvSpPr txBox="1">
            <a:spLocks/>
          </p:cNvSpPr>
          <p:nvPr/>
        </p:nvSpPr>
        <p:spPr bwMode="auto">
          <a:xfrm>
            <a:off x="457200" y="333375"/>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模型层：数据</a:t>
            </a:r>
            <a:r>
              <a:rPr lang="zh-CN" altLang="en-US" sz="2800" b="1" dirty="0" smtClean="0">
                <a:solidFill>
                  <a:srgbClr val="FFFFFF"/>
                </a:solidFill>
                <a:latin typeface="Times New Roman" pitchFamily="18" charset="0"/>
                <a:ea typeface="黑体" pitchFamily="49" charset="-122"/>
                <a:cs typeface="Times New Roman" pitchFamily="18" charset="0"/>
              </a:rPr>
              <a:t>操作</a:t>
            </a:r>
            <a:endParaRPr lang="zh-CN" altLang="en-US" sz="2800" b="1" dirty="0">
              <a:solidFill>
                <a:srgbClr val="FFFFFF"/>
              </a:solidFill>
              <a:latin typeface="Times New Roman" pitchFamily="18" charset="0"/>
              <a:ea typeface="黑体" pitchFamily="49" charset="-122"/>
              <a:cs typeface="Times New Roman" pitchFamily="18" charset="0"/>
            </a:endParaRPr>
          </a:p>
        </p:txBody>
      </p:sp>
      <p:sp>
        <p:nvSpPr>
          <p:cNvPr id="6" name="灯片编号占位符 1"/>
          <p:cNvSpPr txBox="1">
            <a:spLocks/>
          </p:cNvSpPr>
          <p:nvPr/>
        </p:nvSpPr>
        <p:spPr bwMode="auto">
          <a:xfrm>
            <a:off x="6553200" y="6245225"/>
            <a:ext cx="2133600" cy="476250"/>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r" defTabSz="914400" rtl="0" eaLnBrk="0" fontAlgn="auto" latinLnBrk="0" hangingPunct="0">
              <a:spcBef>
                <a:spcPts val="0"/>
              </a:spcBef>
              <a:spcAft>
                <a:spcPts val="0"/>
              </a:spcAft>
              <a:defRPr sz="1400" b="0" kern="1200">
                <a:solidFill>
                  <a:schemeClr val="tx1"/>
                </a:solidFill>
                <a:latin typeface="Calibri" pitchFamily="34" charset="0"/>
                <a:ea typeface="宋体" charset="-122"/>
                <a:cs typeface="+mn-cs"/>
              </a:defRPr>
            </a:lvl1pPr>
            <a:lvl2pPr marL="742950" indent="-285750" algn="l" defTabSz="914400" rtl="0" eaLnBrk="0" latinLnBrk="0" hangingPunct="0">
              <a:defRPr sz="1800" kern="1200">
                <a:solidFill>
                  <a:schemeClr val="tx1"/>
                </a:solidFill>
                <a:latin typeface="Calibri" pitchFamily="34" charset="0"/>
                <a:ea typeface="宋体" charset="-122"/>
                <a:cs typeface="+mn-cs"/>
              </a:defRPr>
            </a:lvl2pPr>
            <a:lvl3pPr marL="1143000" indent="-228600" algn="l" defTabSz="914400" rtl="0" eaLnBrk="0" latinLnBrk="0" hangingPunct="0">
              <a:defRPr sz="1800" kern="1200">
                <a:solidFill>
                  <a:schemeClr val="tx1"/>
                </a:solidFill>
                <a:latin typeface="Calibri" pitchFamily="34" charset="0"/>
                <a:ea typeface="宋体" charset="-122"/>
                <a:cs typeface="+mn-cs"/>
              </a:defRPr>
            </a:lvl3pPr>
            <a:lvl4pPr marL="1600200" indent="-228600" algn="l" defTabSz="914400" rtl="0" eaLnBrk="0" latinLnBrk="0" hangingPunct="0">
              <a:defRPr sz="1800" kern="1200">
                <a:solidFill>
                  <a:schemeClr val="tx1"/>
                </a:solidFill>
                <a:latin typeface="Calibri" pitchFamily="34" charset="0"/>
                <a:ea typeface="宋体" charset="-122"/>
                <a:cs typeface="+mn-cs"/>
              </a:defRPr>
            </a:lvl4pPr>
            <a:lvl5pPr marL="2057400" indent="-228600" algn="l" defTabSz="914400" rtl="0" eaLnBrk="0" latinLnBrk="0" hangingPunct="0">
              <a:defRPr sz="1800" kern="1200">
                <a:solidFill>
                  <a:schemeClr val="tx1"/>
                </a:solidFill>
                <a:latin typeface="Calibri" pitchFamily="34" charset="0"/>
                <a:ea typeface="宋体" charset="-122"/>
                <a:cs typeface="+mn-cs"/>
              </a:defRPr>
            </a:lvl5pPr>
            <a:lvl6pPr marL="2514600" indent="-228600" algn="l" defTabSz="914400" rtl="0" eaLnBrk="0" fontAlgn="base" latinLnBrk="0" hangingPunct="0">
              <a:spcBef>
                <a:spcPct val="0"/>
              </a:spcBef>
              <a:spcAft>
                <a:spcPct val="0"/>
              </a:spcAft>
              <a:defRPr sz="1800" kern="1200">
                <a:solidFill>
                  <a:schemeClr val="tx1"/>
                </a:solidFill>
                <a:latin typeface="Calibri" pitchFamily="34" charset="0"/>
                <a:ea typeface="宋体" charset="-122"/>
                <a:cs typeface="+mn-cs"/>
              </a:defRPr>
            </a:lvl6pPr>
            <a:lvl7pPr marL="2971800" indent="-228600" algn="l" defTabSz="914400" rtl="0" eaLnBrk="0" fontAlgn="base" latinLnBrk="0" hangingPunct="0">
              <a:spcBef>
                <a:spcPct val="0"/>
              </a:spcBef>
              <a:spcAft>
                <a:spcPct val="0"/>
              </a:spcAft>
              <a:defRPr sz="1800" kern="1200">
                <a:solidFill>
                  <a:schemeClr val="tx1"/>
                </a:solidFill>
                <a:latin typeface="Calibri" pitchFamily="34" charset="0"/>
                <a:ea typeface="宋体" charset="-122"/>
                <a:cs typeface="+mn-cs"/>
              </a:defRPr>
            </a:lvl7pPr>
            <a:lvl8pPr marL="3429000" indent="-228600" algn="l" defTabSz="914400" rtl="0" eaLnBrk="0" fontAlgn="base" latinLnBrk="0" hangingPunct="0">
              <a:spcBef>
                <a:spcPct val="0"/>
              </a:spcBef>
              <a:spcAft>
                <a:spcPct val="0"/>
              </a:spcAft>
              <a:defRPr sz="1800" kern="1200">
                <a:solidFill>
                  <a:schemeClr val="tx1"/>
                </a:solidFill>
                <a:latin typeface="Calibri" pitchFamily="34" charset="0"/>
                <a:ea typeface="宋体" charset="-122"/>
                <a:cs typeface="+mn-cs"/>
              </a:defRPr>
            </a:lvl8pPr>
            <a:lvl9pPr marL="3886200" indent="-228600" algn="l" defTabSz="914400" rtl="0" eaLnBrk="0" fontAlgn="base" latinLnBrk="0" hangingPunct="0">
              <a:spcBef>
                <a:spcPct val="0"/>
              </a:spcBef>
              <a:spcAft>
                <a:spcPct val="0"/>
              </a:spcAft>
              <a:defRPr sz="1800" kern="1200">
                <a:solidFill>
                  <a:schemeClr val="tx1"/>
                </a:solidFill>
                <a:latin typeface="Calibri" pitchFamily="34" charset="0"/>
                <a:ea typeface="宋体" charset="-122"/>
                <a:cs typeface="+mn-cs"/>
              </a:defRPr>
            </a:lvl9pPr>
          </a:lstStyle>
          <a:p>
            <a:pPr eaLnBrk="1" fontAlgn="base" hangingPunct="1">
              <a:spcBef>
                <a:spcPct val="0"/>
              </a:spcBef>
              <a:spcAft>
                <a:spcPct val="0"/>
              </a:spcAft>
            </a:pPr>
            <a:fld id="{E9DE5A85-2D30-4737-8208-EC70138A904D}" type="slidenum">
              <a:rPr lang="en-US" altLang="zh-CN" smtClean="0">
                <a:solidFill>
                  <a:srgbClr val="000000"/>
                </a:solidFill>
                <a:latin typeface="Arial" charset="0"/>
              </a:rPr>
              <a:pPr eaLnBrk="1" fontAlgn="base" hangingPunct="1">
                <a:spcBef>
                  <a:spcPct val="0"/>
                </a:spcBef>
                <a:spcAft>
                  <a:spcPct val="0"/>
                </a:spcAft>
              </a:pPr>
              <a:t>21</a:t>
            </a:fld>
            <a:endParaRPr lang="en-US" altLang="zh-CN" dirty="0" smtClean="0">
              <a:solidFill>
                <a:srgbClr val="000000"/>
              </a:solidFill>
              <a:latin typeface="Arial" charset="0"/>
            </a:endParaRPr>
          </a:p>
        </p:txBody>
      </p:sp>
      <p:graphicFrame>
        <p:nvGraphicFramePr>
          <p:cNvPr id="2" name="表格 1"/>
          <p:cNvGraphicFramePr>
            <a:graphicFrameLocks noGrp="1"/>
          </p:cNvGraphicFramePr>
          <p:nvPr>
            <p:extLst>
              <p:ext uri="{D42A27DB-BD31-4B8C-83A1-F6EECF244321}">
                <p14:modId xmlns:p14="http://schemas.microsoft.com/office/powerpoint/2010/main" val="58247110"/>
              </p:ext>
            </p:extLst>
          </p:nvPr>
        </p:nvGraphicFramePr>
        <p:xfrm>
          <a:off x="4713920" y="1268760"/>
          <a:ext cx="3678560" cy="4821728"/>
        </p:xfrm>
        <a:graphic>
          <a:graphicData uri="http://schemas.openxmlformats.org/drawingml/2006/table">
            <a:tbl>
              <a:tblPr firstRow="1" bandRow="1">
                <a:tableStyleId>{5C22544A-7EE6-4342-B048-85BDC9FD1C3A}</a:tableStyleId>
              </a:tblPr>
              <a:tblGrid>
                <a:gridCol w="1296144"/>
                <a:gridCol w="2382416"/>
              </a:tblGrid>
              <a:tr h="344128">
                <a:tc>
                  <a:txBody>
                    <a:bodyPr/>
                    <a:lstStyle/>
                    <a:p>
                      <a:r>
                        <a:rPr lang="zh-CN" altLang="en-US" dirty="0" smtClean="0"/>
                        <a:t>模块</a:t>
                      </a:r>
                      <a:endParaRPr lang="zh-CN" altLang="en-US" dirty="0"/>
                    </a:p>
                  </a:txBody>
                  <a:tcPr/>
                </a:tc>
                <a:tc>
                  <a:txBody>
                    <a:bodyPr/>
                    <a:lstStyle/>
                    <a:p>
                      <a:r>
                        <a:rPr lang="zh-CN" altLang="en-US" dirty="0" smtClean="0"/>
                        <a:t>接口</a:t>
                      </a:r>
                      <a:endParaRPr lang="zh-CN" altLang="en-US" dirty="0"/>
                    </a:p>
                  </a:txBody>
                  <a:tcPr/>
                </a:tc>
              </a:tr>
              <a:tr h="315451">
                <a:tc rowSpan="2">
                  <a:txBody>
                    <a:bodyPr/>
                    <a:lstStyle/>
                    <a:p>
                      <a:r>
                        <a:rPr lang="zh-CN" altLang="en-US" sz="1600" dirty="0" smtClean="0"/>
                        <a:t>数据库连接管理模块</a:t>
                      </a:r>
                      <a:endParaRPr lang="zh-CN" altLang="en-US" sz="1600" dirty="0"/>
                    </a:p>
                  </a:txBody>
                  <a:tcPr/>
                </a:tc>
                <a:tc>
                  <a:txBody>
                    <a:bodyPr/>
                    <a:lstStyle/>
                    <a:p>
                      <a:r>
                        <a:rPr lang="en-US" altLang="zh-CN" sz="1600" b="0" dirty="0" smtClean="0">
                          <a:latin typeface="Times New Roman" pitchFamily="18" charset="0"/>
                          <a:cs typeface="Times New Roman" pitchFamily="18" charset="0"/>
                        </a:rPr>
                        <a:t>InitializeOne</a:t>
                      </a:r>
                      <a:r>
                        <a:rPr lang="en-US" altLang="zh-CN" sz="1600" b="0" baseline="0" dirty="0" smtClean="0">
                          <a:latin typeface="Times New Roman" pitchFamily="18" charset="0"/>
                          <a:cs typeface="Times New Roman" pitchFamily="18" charset="0"/>
                        </a:rPr>
                        <a:t>Connection</a:t>
                      </a:r>
                      <a:endParaRPr lang="zh-CN" altLang="en-US" sz="1600" b="0" dirty="0">
                        <a:latin typeface="Times New Roman" pitchFamily="18" charset="0"/>
                        <a:cs typeface="Times New Roman" pitchFamily="18" charset="0"/>
                      </a:endParaRPr>
                    </a:p>
                  </a:txBody>
                  <a:tcPr/>
                </a:tc>
              </a:tr>
              <a:tr h="315451">
                <a:tc vMerge="1">
                  <a:txBody>
                    <a:bodyPr/>
                    <a:lstStyle/>
                    <a:p>
                      <a:endParaRPr lang="zh-CN" altLang="en-US"/>
                    </a:p>
                  </a:txBody>
                  <a:tcPr/>
                </a:tc>
                <a:tc>
                  <a:txBody>
                    <a:bodyPr/>
                    <a:lstStyle/>
                    <a:p>
                      <a:r>
                        <a:rPr lang="en-US" altLang="zh-CN" sz="1600" b="0" dirty="0" smtClean="0">
                          <a:latin typeface="Times New Roman" pitchFamily="18" charset="0"/>
                          <a:cs typeface="Times New Roman" pitchFamily="18" charset="0"/>
                        </a:rPr>
                        <a:t>CloseOneConnection</a:t>
                      </a:r>
                      <a:endParaRPr lang="zh-CN" altLang="en-US" sz="1600" b="0" dirty="0">
                        <a:latin typeface="Times New Roman" pitchFamily="18" charset="0"/>
                        <a:cs typeface="Times New Roman" pitchFamily="18" charset="0"/>
                      </a:endParaRPr>
                    </a:p>
                  </a:txBody>
                  <a:tcPr/>
                </a:tc>
              </a:tr>
              <a:tr h="344128">
                <a:tc rowSpan="3">
                  <a:txBody>
                    <a:bodyPr/>
                    <a:lstStyle/>
                    <a:p>
                      <a:r>
                        <a:rPr lang="zh-CN" altLang="en-US" sz="1600" dirty="0" smtClean="0"/>
                        <a:t>病人基本信息操作模块</a:t>
                      </a:r>
                      <a:endParaRPr lang="zh-CN" altLang="en-US" sz="1600" dirty="0"/>
                    </a:p>
                  </a:txBody>
                  <a:tcPr/>
                </a:tc>
                <a:tc>
                  <a:txBody>
                    <a:bodyPr/>
                    <a:lstStyle/>
                    <a:p>
                      <a:r>
                        <a:rPr lang="en-US" altLang="zh-CN" sz="1600" b="0" kern="1200" dirty="0" err="1" smtClean="0">
                          <a:solidFill>
                            <a:schemeClr val="dk1"/>
                          </a:solidFill>
                          <a:latin typeface="Times New Roman" pitchFamily="18" charset="0"/>
                          <a:ea typeface="+mn-ea"/>
                          <a:cs typeface="Times New Roman" pitchFamily="18" charset="0"/>
                        </a:rPr>
                        <a:t>CreatePat</a:t>
                      </a:r>
                      <a:endParaRPr lang="zh-CN" altLang="en-US" sz="1600" b="0" kern="1200" dirty="0">
                        <a:solidFill>
                          <a:schemeClr val="dk1"/>
                        </a:solidFill>
                        <a:latin typeface="Times New Roman" pitchFamily="18" charset="0"/>
                        <a:ea typeface="+mn-ea"/>
                        <a:cs typeface="Times New Roman" pitchFamily="18" charset="0"/>
                      </a:endParaRPr>
                    </a:p>
                  </a:txBody>
                  <a:tcPr/>
                </a:tc>
              </a:tr>
              <a:tr h="344128">
                <a:tc vMerge="1">
                  <a:txBody>
                    <a:bodyPr/>
                    <a:lstStyle/>
                    <a:p>
                      <a:endParaRPr lang="zh-CN" altLang="en-US"/>
                    </a:p>
                  </a:txBody>
                  <a:tcPr/>
                </a:tc>
                <a:tc>
                  <a:txBody>
                    <a:bodyPr/>
                    <a:lstStyle/>
                    <a:p>
                      <a:r>
                        <a:rPr lang="en-US" altLang="zh-CN" sz="1600" b="0" kern="1200" dirty="0" err="1" smtClean="0">
                          <a:solidFill>
                            <a:schemeClr val="dk1"/>
                          </a:solidFill>
                          <a:latin typeface="Times New Roman" pitchFamily="18" charset="0"/>
                          <a:ea typeface="+mn-ea"/>
                          <a:cs typeface="Times New Roman" pitchFamily="18" charset="0"/>
                        </a:rPr>
                        <a:t>QueryPat</a:t>
                      </a:r>
                      <a:endParaRPr lang="zh-CN" altLang="en-US" sz="1600" b="0" kern="1200" dirty="0">
                        <a:solidFill>
                          <a:schemeClr val="dk1"/>
                        </a:solidFill>
                        <a:latin typeface="Times New Roman" pitchFamily="18" charset="0"/>
                        <a:ea typeface="+mn-ea"/>
                        <a:cs typeface="Times New Roman" pitchFamily="18" charset="0"/>
                      </a:endParaRPr>
                    </a:p>
                  </a:txBody>
                  <a:tcPr/>
                </a:tc>
              </a:tr>
              <a:tr h="344128">
                <a:tc vMerge="1">
                  <a:txBody>
                    <a:bodyPr/>
                    <a:lstStyle/>
                    <a:p>
                      <a:endParaRPr lang="zh-CN" altLang="en-US"/>
                    </a:p>
                  </a:txBody>
                  <a:tcPr/>
                </a:tc>
                <a:tc>
                  <a:txBody>
                    <a:bodyPr/>
                    <a:lstStyle/>
                    <a:p>
                      <a:r>
                        <a:rPr lang="en-US" altLang="zh-CN" sz="1600" b="0" kern="1200" dirty="0" err="1" smtClean="0">
                          <a:solidFill>
                            <a:schemeClr val="dk1"/>
                          </a:solidFill>
                          <a:latin typeface="Times New Roman" pitchFamily="18" charset="0"/>
                          <a:ea typeface="+mn-ea"/>
                          <a:cs typeface="Times New Roman" pitchFamily="18" charset="0"/>
                        </a:rPr>
                        <a:t>GetPat</a:t>
                      </a:r>
                      <a:endParaRPr lang="zh-CN" altLang="en-US" sz="1600" b="0" kern="1200" dirty="0">
                        <a:solidFill>
                          <a:schemeClr val="dk1"/>
                        </a:solidFill>
                        <a:latin typeface="Times New Roman" pitchFamily="18" charset="0"/>
                        <a:ea typeface="+mn-ea"/>
                        <a:cs typeface="Times New Roman" pitchFamily="18" charset="0"/>
                      </a:endParaRPr>
                    </a:p>
                  </a:txBody>
                  <a:tcPr/>
                </a:tc>
              </a:tr>
              <a:tr h="344128">
                <a:tc rowSpan="5">
                  <a:txBody>
                    <a:bodyPr/>
                    <a:lstStyle/>
                    <a:p>
                      <a:r>
                        <a:rPr lang="zh-CN" altLang="en-US" sz="1600" dirty="0" smtClean="0"/>
                        <a:t>问诊信息操作模块</a:t>
                      </a:r>
                      <a:endParaRPr lang="zh-CN" altLang="en-US" sz="1600" dirty="0"/>
                    </a:p>
                  </a:txBody>
                  <a:tcPr/>
                </a:tc>
                <a:tc>
                  <a:txBody>
                    <a:bodyPr/>
                    <a:lstStyle/>
                    <a:p>
                      <a:pPr marL="0" algn="l" defTabSz="914400" rtl="0" eaLnBrk="1" latinLnBrk="0" hangingPunct="1"/>
                      <a:r>
                        <a:rPr lang="en-US" altLang="zh-CN" sz="1600" b="0" kern="1200" dirty="0" err="1" smtClean="0">
                          <a:solidFill>
                            <a:schemeClr val="dk1"/>
                          </a:solidFill>
                          <a:latin typeface="Times New Roman" pitchFamily="18" charset="0"/>
                          <a:ea typeface="+mn-ea"/>
                          <a:cs typeface="Times New Roman" pitchFamily="18" charset="0"/>
                        </a:rPr>
                        <a:t>CreatVisit</a:t>
                      </a:r>
                      <a:endParaRPr lang="zh-CN" altLang="en-US" sz="1600" b="0" kern="1200" dirty="0">
                        <a:solidFill>
                          <a:schemeClr val="dk1"/>
                        </a:solidFill>
                        <a:latin typeface="Times New Roman" pitchFamily="18" charset="0"/>
                        <a:ea typeface="+mn-ea"/>
                        <a:cs typeface="Times New Roman" pitchFamily="18" charset="0"/>
                      </a:endParaRPr>
                    </a:p>
                  </a:txBody>
                  <a:tcPr/>
                </a:tc>
              </a:tr>
              <a:tr h="344128">
                <a:tc vMerge="1">
                  <a:txBody>
                    <a:bodyPr/>
                    <a:lstStyle/>
                    <a:p>
                      <a:endParaRPr lang="zh-CN" altLang="en-US"/>
                    </a:p>
                  </a:txBody>
                  <a:tcPr/>
                </a:tc>
                <a:tc>
                  <a:txBody>
                    <a:bodyPr/>
                    <a:lstStyle/>
                    <a:p>
                      <a:pPr marL="0" algn="l" defTabSz="914400" rtl="0" eaLnBrk="1" latinLnBrk="0" hangingPunct="1"/>
                      <a:r>
                        <a:rPr lang="en-US" altLang="zh-CN" sz="1600" b="0" kern="1200" dirty="0" err="1" smtClean="0">
                          <a:solidFill>
                            <a:schemeClr val="dk1"/>
                          </a:solidFill>
                          <a:latin typeface="Times New Roman" pitchFamily="18" charset="0"/>
                          <a:ea typeface="+mn-ea"/>
                          <a:cs typeface="Times New Roman" pitchFamily="18" charset="0"/>
                        </a:rPr>
                        <a:t>UpdateVisit</a:t>
                      </a:r>
                      <a:endParaRPr lang="zh-CN" altLang="en-US" sz="1600" b="0" kern="1200" dirty="0">
                        <a:solidFill>
                          <a:schemeClr val="dk1"/>
                        </a:solidFill>
                        <a:latin typeface="Times New Roman" pitchFamily="18" charset="0"/>
                        <a:ea typeface="+mn-ea"/>
                        <a:cs typeface="Times New Roman" pitchFamily="18" charset="0"/>
                      </a:endParaRPr>
                    </a:p>
                  </a:txBody>
                  <a:tcPr/>
                </a:tc>
              </a:tr>
              <a:tr h="344128">
                <a:tc vMerge="1">
                  <a:txBody>
                    <a:bodyPr/>
                    <a:lstStyle/>
                    <a:p>
                      <a:endParaRPr lang="zh-CN" altLang="en-US"/>
                    </a:p>
                  </a:txBody>
                  <a:tcPr/>
                </a:tc>
                <a:tc>
                  <a:txBody>
                    <a:bodyPr/>
                    <a:lstStyle/>
                    <a:p>
                      <a:pPr marL="0" algn="l" defTabSz="914400" rtl="0" eaLnBrk="1" latinLnBrk="0" hangingPunct="1"/>
                      <a:r>
                        <a:rPr lang="en-US" altLang="zh-CN" sz="1600" b="0" kern="1200" dirty="0" err="1" smtClean="0">
                          <a:solidFill>
                            <a:schemeClr val="dk1"/>
                          </a:solidFill>
                          <a:latin typeface="Times New Roman" pitchFamily="18" charset="0"/>
                          <a:ea typeface="+mn-ea"/>
                          <a:cs typeface="Times New Roman" pitchFamily="18" charset="0"/>
                        </a:rPr>
                        <a:t>DeleteVisit</a:t>
                      </a:r>
                      <a:endParaRPr lang="zh-CN" altLang="en-US" sz="1600" b="0" kern="1200" dirty="0">
                        <a:solidFill>
                          <a:schemeClr val="dk1"/>
                        </a:solidFill>
                        <a:latin typeface="Times New Roman" pitchFamily="18" charset="0"/>
                        <a:ea typeface="+mn-ea"/>
                        <a:cs typeface="Times New Roman" pitchFamily="18" charset="0"/>
                      </a:endParaRPr>
                    </a:p>
                  </a:txBody>
                  <a:tcPr/>
                </a:tc>
              </a:tr>
              <a:tr h="344128">
                <a:tc vMerge="1">
                  <a:txBody>
                    <a:bodyPr/>
                    <a:lstStyle/>
                    <a:p>
                      <a:endParaRPr lang="zh-CN" altLang="en-US"/>
                    </a:p>
                  </a:txBody>
                  <a:tcPr/>
                </a:tc>
                <a:tc>
                  <a:txBody>
                    <a:bodyPr/>
                    <a:lstStyle/>
                    <a:p>
                      <a:pPr marL="0" algn="l" defTabSz="914400" rtl="0" eaLnBrk="1" latinLnBrk="0" hangingPunct="1"/>
                      <a:r>
                        <a:rPr lang="en-US" altLang="zh-CN" sz="1600" b="0" kern="1200" dirty="0" smtClean="0">
                          <a:solidFill>
                            <a:schemeClr val="dk1"/>
                          </a:solidFill>
                          <a:latin typeface="Times New Roman" pitchFamily="18" charset="0"/>
                          <a:ea typeface="+mn-ea"/>
                          <a:cs typeface="Times New Roman" pitchFamily="18" charset="0"/>
                        </a:rPr>
                        <a:t>QueryVisitHistory</a:t>
                      </a:r>
                      <a:endParaRPr lang="zh-CN" altLang="en-US" sz="1600" b="0" kern="1200" dirty="0">
                        <a:solidFill>
                          <a:schemeClr val="dk1"/>
                        </a:solidFill>
                        <a:latin typeface="Times New Roman" pitchFamily="18" charset="0"/>
                        <a:ea typeface="+mn-ea"/>
                        <a:cs typeface="Times New Roman" pitchFamily="18" charset="0"/>
                      </a:endParaRPr>
                    </a:p>
                  </a:txBody>
                  <a:tcPr/>
                </a:tc>
              </a:tr>
              <a:tr h="344128">
                <a:tc vMerge="1">
                  <a:txBody>
                    <a:bodyPr/>
                    <a:lstStyle/>
                    <a:p>
                      <a:endParaRPr lang="zh-CN" altLang="en-US"/>
                    </a:p>
                  </a:txBody>
                  <a:tcPr/>
                </a:tc>
                <a:tc>
                  <a:txBody>
                    <a:bodyPr/>
                    <a:lstStyle/>
                    <a:p>
                      <a:pPr marL="0" algn="l" defTabSz="914400" rtl="0" eaLnBrk="1" latinLnBrk="0" hangingPunct="1"/>
                      <a:r>
                        <a:rPr lang="en-US" altLang="zh-CN" sz="1600" b="0" kern="1200" dirty="0" smtClean="0">
                          <a:solidFill>
                            <a:schemeClr val="dk1"/>
                          </a:solidFill>
                          <a:latin typeface="Times New Roman" pitchFamily="18" charset="0"/>
                          <a:ea typeface="+mn-ea"/>
                          <a:cs typeface="Times New Roman" pitchFamily="18" charset="0"/>
                        </a:rPr>
                        <a:t>QueryVisitContent</a:t>
                      </a:r>
                      <a:endParaRPr lang="zh-CN" altLang="en-US" sz="1600" b="0" kern="1200" dirty="0">
                        <a:solidFill>
                          <a:schemeClr val="dk1"/>
                        </a:solidFill>
                        <a:latin typeface="Times New Roman" pitchFamily="18" charset="0"/>
                        <a:ea typeface="+mn-ea"/>
                        <a:cs typeface="Times New Roman" pitchFamily="18" charset="0"/>
                      </a:endParaRPr>
                    </a:p>
                  </a:txBody>
                  <a:tcPr/>
                </a:tc>
              </a:tr>
              <a:tr h="344128">
                <a:tc rowSpan="3">
                  <a:txBody>
                    <a:bodyPr/>
                    <a:lstStyle/>
                    <a:p>
                      <a:r>
                        <a:rPr lang="zh-CN" altLang="en-US" sz="1600" dirty="0" smtClean="0"/>
                        <a:t>病史信息操作模块</a:t>
                      </a:r>
                      <a:endParaRPr lang="zh-CN" altLang="en-US" sz="1600" dirty="0"/>
                    </a:p>
                  </a:txBody>
                  <a:tcPr/>
                </a:tc>
                <a:tc>
                  <a:txBody>
                    <a:bodyPr/>
                    <a:lstStyle/>
                    <a:p>
                      <a:pPr marL="0" algn="l" defTabSz="914400" rtl="0" eaLnBrk="1" latinLnBrk="0" hangingPunct="1"/>
                      <a:r>
                        <a:rPr lang="en-US" altLang="zh-CN" sz="1600" b="0" kern="1200" dirty="0" err="1" smtClean="0">
                          <a:solidFill>
                            <a:schemeClr val="dk1"/>
                          </a:solidFill>
                          <a:latin typeface="Times New Roman" pitchFamily="18" charset="0"/>
                          <a:ea typeface="+mn-ea"/>
                          <a:cs typeface="Times New Roman" pitchFamily="18" charset="0"/>
                        </a:rPr>
                        <a:t>CreateMedicalHistory</a:t>
                      </a:r>
                      <a:endParaRPr lang="zh-CN" altLang="en-US" sz="1600" b="0" kern="1200" dirty="0">
                        <a:solidFill>
                          <a:schemeClr val="dk1"/>
                        </a:solidFill>
                        <a:latin typeface="Times New Roman" pitchFamily="18" charset="0"/>
                        <a:ea typeface="+mn-ea"/>
                        <a:cs typeface="Times New Roman" pitchFamily="18" charset="0"/>
                      </a:endParaRPr>
                    </a:p>
                  </a:txBody>
                  <a:tcPr/>
                </a:tc>
              </a:tr>
              <a:tr h="344128">
                <a:tc vMerge="1">
                  <a:txBody>
                    <a:bodyPr/>
                    <a:lstStyle/>
                    <a:p>
                      <a:endParaRPr lang="zh-CN" altLang="en-US"/>
                    </a:p>
                  </a:txBody>
                  <a:tcPr/>
                </a:tc>
                <a:tc>
                  <a:txBody>
                    <a:bodyPr/>
                    <a:lstStyle/>
                    <a:p>
                      <a:pPr marL="0" algn="l" defTabSz="914400" rtl="0" eaLnBrk="1" latinLnBrk="0" hangingPunct="1"/>
                      <a:r>
                        <a:rPr lang="en-US" altLang="zh-CN" sz="1600" b="0" kern="1200" dirty="0" err="1" smtClean="0">
                          <a:solidFill>
                            <a:schemeClr val="dk1"/>
                          </a:solidFill>
                          <a:latin typeface="Times New Roman" pitchFamily="18" charset="0"/>
                          <a:ea typeface="+mn-ea"/>
                          <a:cs typeface="Times New Roman" pitchFamily="18" charset="0"/>
                        </a:rPr>
                        <a:t>QueryMedicalHistory</a:t>
                      </a:r>
                      <a:endParaRPr lang="zh-CN" altLang="en-US" sz="1600" b="0" kern="1200" dirty="0">
                        <a:solidFill>
                          <a:schemeClr val="dk1"/>
                        </a:solidFill>
                        <a:latin typeface="Times New Roman" pitchFamily="18" charset="0"/>
                        <a:ea typeface="+mn-ea"/>
                        <a:cs typeface="Times New Roman" pitchFamily="18" charset="0"/>
                      </a:endParaRPr>
                    </a:p>
                  </a:txBody>
                  <a:tcPr/>
                </a:tc>
              </a:tr>
              <a:tr h="344128">
                <a:tc vMerge="1">
                  <a:txBody>
                    <a:bodyPr/>
                    <a:lstStyle/>
                    <a:p>
                      <a:endParaRPr lang="zh-CN" altLang="en-US"/>
                    </a:p>
                  </a:txBody>
                  <a:tcPr/>
                </a:tc>
                <a:tc>
                  <a:txBody>
                    <a:bodyPr/>
                    <a:lstStyle/>
                    <a:p>
                      <a:pPr marL="0" algn="l" defTabSz="914400" rtl="0" eaLnBrk="1" latinLnBrk="0" hangingPunct="1"/>
                      <a:r>
                        <a:rPr lang="en-US" altLang="zh-CN" sz="1600" b="0" kern="1200" dirty="0" err="1" smtClean="0">
                          <a:solidFill>
                            <a:schemeClr val="dk1"/>
                          </a:solidFill>
                          <a:latin typeface="Times New Roman" pitchFamily="18" charset="0"/>
                          <a:ea typeface="+mn-ea"/>
                          <a:cs typeface="Times New Roman" pitchFamily="18" charset="0"/>
                        </a:rPr>
                        <a:t>UpdateMedicalHistory</a:t>
                      </a:r>
                      <a:endParaRPr lang="zh-CN" altLang="en-US" sz="1600" b="0" kern="1200" dirty="0">
                        <a:solidFill>
                          <a:schemeClr val="dk1"/>
                        </a:solidFill>
                        <a:latin typeface="Times New Roman" pitchFamily="18" charset="0"/>
                        <a:ea typeface="+mn-ea"/>
                        <a:cs typeface="Times New Roman" pitchFamily="18" charset="0"/>
                      </a:endParaRPr>
                    </a:p>
                  </a:txBody>
                  <a:tcPr/>
                </a:tc>
              </a:tr>
            </a:tbl>
          </a:graphicData>
        </a:graphic>
      </p:graphicFrame>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1022" y="3619381"/>
            <a:ext cx="3105150" cy="2895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520" y="1412776"/>
            <a:ext cx="4176463" cy="18036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9606042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E9DE5A85-2D30-4737-8208-EC70138A904D}" type="slidenum">
              <a:rPr lang="en-US" altLang="zh-CN" smtClean="0">
                <a:solidFill>
                  <a:srgbClr val="000000"/>
                </a:solidFill>
                <a:latin typeface="Arial" charset="0"/>
              </a:rPr>
              <a:pPr eaLnBrk="1" fontAlgn="base" hangingPunct="1">
                <a:spcBef>
                  <a:spcPct val="0"/>
                </a:spcBef>
                <a:spcAft>
                  <a:spcPct val="0"/>
                </a:spcAft>
              </a:pPr>
              <a:t>22</a:t>
            </a:fld>
            <a:endParaRPr lang="en-US" altLang="zh-CN" dirty="0" smtClean="0">
              <a:solidFill>
                <a:srgbClr val="000000"/>
              </a:solidFill>
              <a:latin typeface="Arial" charset="0"/>
            </a:endParaRPr>
          </a:p>
        </p:txBody>
      </p:sp>
      <p:sp>
        <p:nvSpPr>
          <p:cNvPr id="57348" name="标题 1"/>
          <p:cNvSpPr txBox="1">
            <a:spLocks/>
          </p:cNvSpPr>
          <p:nvPr/>
        </p:nvSpPr>
        <p:spPr bwMode="auto">
          <a:xfrm>
            <a:off x="457200" y="333375"/>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模型层</a:t>
            </a:r>
            <a:r>
              <a:rPr lang="zh-CN" altLang="en-US" sz="2800" b="1" dirty="0" smtClean="0">
                <a:solidFill>
                  <a:srgbClr val="FFFFFF"/>
                </a:solidFill>
                <a:latin typeface="Times New Roman" pitchFamily="18" charset="0"/>
                <a:ea typeface="黑体" pitchFamily="49" charset="-122"/>
                <a:cs typeface="Times New Roman" pitchFamily="18" charset="0"/>
              </a:rPr>
              <a:t>：推理服务</a:t>
            </a:r>
            <a:endParaRPr lang="zh-CN" altLang="en-US" sz="2800" b="1" dirty="0">
              <a:solidFill>
                <a:srgbClr val="FFFFFF"/>
              </a:solidFill>
              <a:latin typeface="Times New Roman" pitchFamily="18" charset="0"/>
              <a:ea typeface="黑体" pitchFamily="49" charset="-122"/>
              <a:cs typeface="Times New Roman" pitchFamily="18" charset="0"/>
            </a:endParaRPr>
          </a:p>
        </p:txBody>
      </p:sp>
      <p:sp>
        <p:nvSpPr>
          <p:cNvPr id="6" name="灯片编号占位符 1"/>
          <p:cNvSpPr txBox="1">
            <a:spLocks/>
          </p:cNvSpPr>
          <p:nvPr/>
        </p:nvSpPr>
        <p:spPr bwMode="auto">
          <a:xfrm>
            <a:off x="6553200" y="6245225"/>
            <a:ext cx="2133600" cy="476250"/>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r" defTabSz="914400" rtl="0" eaLnBrk="0" fontAlgn="auto" latinLnBrk="0" hangingPunct="0">
              <a:spcBef>
                <a:spcPts val="0"/>
              </a:spcBef>
              <a:spcAft>
                <a:spcPts val="0"/>
              </a:spcAft>
              <a:defRPr sz="1400" b="0" kern="1200">
                <a:solidFill>
                  <a:schemeClr val="tx1"/>
                </a:solidFill>
                <a:latin typeface="Calibri" pitchFamily="34" charset="0"/>
                <a:ea typeface="宋体" charset="-122"/>
                <a:cs typeface="+mn-cs"/>
              </a:defRPr>
            </a:lvl1pPr>
            <a:lvl2pPr marL="742950" indent="-285750" algn="l" defTabSz="914400" rtl="0" eaLnBrk="0" latinLnBrk="0" hangingPunct="0">
              <a:defRPr sz="1800" kern="1200">
                <a:solidFill>
                  <a:schemeClr val="tx1"/>
                </a:solidFill>
                <a:latin typeface="Calibri" pitchFamily="34" charset="0"/>
                <a:ea typeface="宋体" charset="-122"/>
                <a:cs typeface="+mn-cs"/>
              </a:defRPr>
            </a:lvl2pPr>
            <a:lvl3pPr marL="1143000" indent="-228600" algn="l" defTabSz="914400" rtl="0" eaLnBrk="0" latinLnBrk="0" hangingPunct="0">
              <a:defRPr sz="1800" kern="1200">
                <a:solidFill>
                  <a:schemeClr val="tx1"/>
                </a:solidFill>
                <a:latin typeface="Calibri" pitchFamily="34" charset="0"/>
                <a:ea typeface="宋体" charset="-122"/>
                <a:cs typeface="+mn-cs"/>
              </a:defRPr>
            </a:lvl3pPr>
            <a:lvl4pPr marL="1600200" indent="-228600" algn="l" defTabSz="914400" rtl="0" eaLnBrk="0" latinLnBrk="0" hangingPunct="0">
              <a:defRPr sz="1800" kern="1200">
                <a:solidFill>
                  <a:schemeClr val="tx1"/>
                </a:solidFill>
                <a:latin typeface="Calibri" pitchFamily="34" charset="0"/>
                <a:ea typeface="宋体" charset="-122"/>
                <a:cs typeface="+mn-cs"/>
              </a:defRPr>
            </a:lvl4pPr>
            <a:lvl5pPr marL="2057400" indent="-228600" algn="l" defTabSz="914400" rtl="0" eaLnBrk="0" latinLnBrk="0" hangingPunct="0">
              <a:defRPr sz="1800" kern="1200">
                <a:solidFill>
                  <a:schemeClr val="tx1"/>
                </a:solidFill>
                <a:latin typeface="Calibri" pitchFamily="34" charset="0"/>
                <a:ea typeface="宋体" charset="-122"/>
                <a:cs typeface="+mn-cs"/>
              </a:defRPr>
            </a:lvl5pPr>
            <a:lvl6pPr marL="2514600" indent="-228600" algn="l" defTabSz="914400" rtl="0" eaLnBrk="0" fontAlgn="base" latinLnBrk="0" hangingPunct="0">
              <a:spcBef>
                <a:spcPct val="0"/>
              </a:spcBef>
              <a:spcAft>
                <a:spcPct val="0"/>
              </a:spcAft>
              <a:defRPr sz="1800" kern="1200">
                <a:solidFill>
                  <a:schemeClr val="tx1"/>
                </a:solidFill>
                <a:latin typeface="Calibri" pitchFamily="34" charset="0"/>
                <a:ea typeface="宋体" charset="-122"/>
                <a:cs typeface="+mn-cs"/>
              </a:defRPr>
            </a:lvl6pPr>
            <a:lvl7pPr marL="2971800" indent="-228600" algn="l" defTabSz="914400" rtl="0" eaLnBrk="0" fontAlgn="base" latinLnBrk="0" hangingPunct="0">
              <a:spcBef>
                <a:spcPct val="0"/>
              </a:spcBef>
              <a:spcAft>
                <a:spcPct val="0"/>
              </a:spcAft>
              <a:defRPr sz="1800" kern="1200">
                <a:solidFill>
                  <a:schemeClr val="tx1"/>
                </a:solidFill>
                <a:latin typeface="Calibri" pitchFamily="34" charset="0"/>
                <a:ea typeface="宋体" charset="-122"/>
                <a:cs typeface="+mn-cs"/>
              </a:defRPr>
            </a:lvl7pPr>
            <a:lvl8pPr marL="3429000" indent="-228600" algn="l" defTabSz="914400" rtl="0" eaLnBrk="0" fontAlgn="base" latinLnBrk="0" hangingPunct="0">
              <a:spcBef>
                <a:spcPct val="0"/>
              </a:spcBef>
              <a:spcAft>
                <a:spcPct val="0"/>
              </a:spcAft>
              <a:defRPr sz="1800" kern="1200">
                <a:solidFill>
                  <a:schemeClr val="tx1"/>
                </a:solidFill>
                <a:latin typeface="Calibri" pitchFamily="34" charset="0"/>
                <a:ea typeface="宋体" charset="-122"/>
                <a:cs typeface="+mn-cs"/>
              </a:defRPr>
            </a:lvl8pPr>
            <a:lvl9pPr marL="3886200" indent="-228600" algn="l" defTabSz="914400" rtl="0" eaLnBrk="0" fontAlgn="base" latinLnBrk="0" hangingPunct="0">
              <a:spcBef>
                <a:spcPct val="0"/>
              </a:spcBef>
              <a:spcAft>
                <a:spcPct val="0"/>
              </a:spcAft>
              <a:defRPr sz="1800" kern="1200">
                <a:solidFill>
                  <a:schemeClr val="tx1"/>
                </a:solidFill>
                <a:latin typeface="Calibri" pitchFamily="34" charset="0"/>
                <a:ea typeface="宋体" charset="-122"/>
                <a:cs typeface="+mn-cs"/>
              </a:defRPr>
            </a:lvl9pPr>
          </a:lstStyle>
          <a:p>
            <a:pPr eaLnBrk="1" fontAlgn="base" hangingPunct="1">
              <a:spcBef>
                <a:spcPct val="0"/>
              </a:spcBef>
              <a:spcAft>
                <a:spcPct val="0"/>
              </a:spcAft>
            </a:pPr>
            <a:fld id="{E9DE5A85-2D30-4737-8208-EC70138A904D}" type="slidenum">
              <a:rPr lang="en-US" altLang="zh-CN" smtClean="0">
                <a:solidFill>
                  <a:srgbClr val="000000"/>
                </a:solidFill>
                <a:latin typeface="Arial" charset="0"/>
              </a:rPr>
              <a:pPr eaLnBrk="1" fontAlgn="base" hangingPunct="1">
                <a:spcBef>
                  <a:spcPct val="0"/>
                </a:spcBef>
                <a:spcAft>
                  <a:spcPct val="0"/>
                </a:spcAft>
              </a:pPr>
              <a:t>22</a:t>
            </a:fld>
            <a:endParaRPr lang="en-US" altLang="zh-CN" dirty="0" smtClean="0">
              <a:solidFill>
                <a:srgbClr val="000000"/>
              </a:solidFill>
              <a:latin typeface="Arial" charset="0"/>
            </a:endParaRPr>
          </a:p>
        </p:txBody>
      </p:sp>
      <p:graphicFrame>
        <p:nvGraphicFramePr>
          <p:cNvPr id="2" name="表格 1"/>
          <p:cNvGraphicFramePr>
            <a:graphicFrameLocks noGrp="1"/>
          </p:cNvGraphicFramePr>
          <p:nvPr>
            <p:extLst>
              <p:ext uri="{D42A27DB-BD31-4B8C-83A1-F6EECF244321}">
                <p14:modId xmlns:p14="http://schemas.microsoft.com/office/powerpoint/2010/main" val="2334183271"/>
              </p:ext>
            </p:extLst>
          </p:nvPr>
        </p:nvGraphicFramePr>
        <p:xfrm>
          <a:off x="5018597" y="2433326"/>
          <a:ext cx="3678560" cy="2568823"/>
        </p:xfrm>
        <a:graphic>
          <a:graphicData uri="http://schemas.openxmlformats.org/drawingml/2006/table">
            <a:tbl>
              <a:tblPr firstRow="1" bandRow="1">
                <a:tableStyleId>{5C22544A-7EE6-4342-B048-85BDC9FD1C3A}</a:tableStyleId>
              </a:tblPr>
              <a:tblGrid>
                <a:gridCol w="1728192"/>
                <a:gridCol w="1950368"/>
              </a:tblGrid>
              <a:tr h="504055">
                <a:tc>
                  <a:txBody>
                    <a:bodyPr/>
                    <a:lstStyle/>
                    <a:p>
                      <a:r>
                        <a:rPr lang="zh-CN" altLang="en-US" dirty="0" smtClean="0"/>
                        <a:t>推理服务</a:t>
                      </a:r>
                      <a:endParaRPr lang="zh-CN" altLang="en-US" dirty="0"/>
                    </a:p>
                  </a:txBody>
                  <a:tcPr/>
                </a:tc>
                <a:tc>
                  <a:txBody>
                    <a:bodyPr/>
                    <a:lstStyle/>
                    <a:p>
                      <a:r>
                        <a:rPr lang="zh-CN" altLang="en-US" dirty="0" smtClean="0"/>
                        <a:t>接口</a:t>
                      </a:r>
                      <a:endParaRPr lang="zh-CN" altLang="en-US" dirty="0"/>
                    </a:p>
                  </a:txBody>
                  <a:tcPr/>
                </a:tc>
              </a:tr>
              <a:tr h="344128">
                <a:tc rowSpan="3">
                  <a:txBody>
                    <a:bodyPr/>
                    <a:lstStyle/>
                    <a:p>
                      <a:pPr marL="0" algn="l" defTabSz="914400" rtl="0" eaLnBrk="1" latinLnBrk="0" hangingPunct="1"/>
                      <a:r>
                        <a:rPr lang="en-US" altLang="zh-CN" sz="1600" b="0" kern="1200" dirty="0" err="1" smtClean="0">
                          <a:solidFill>
                            <a:schemeClr val="dk1"/>
                          </a:solidFill>
                          <a:latin typeface="Times New Roman" pitchFamily="18" charset="0"/>
                          <a:ea typeface="+mn-ea"/>
                          <a:cs typeface="Times New Roman" pitchFamily="18" charset="0"/>
                        </a:rPr>
                        <a:t>RuleEngine</a:t>
                      </a:r>
                      <a:endParaRPr lang="zh-CN" altLang="en-US" sz="1600" b="0" kern="1200" dirty="0">
                        <a:solidFill>
                          <a:schemeClr val="dk1"/>
                        </a:solidFill>
                        <a:latin typeface="Times New Roman" pitchFamily="18" charset="0"/>
                        <a:ea typeface="+mn-ea"/>
                        <a:cs typeface="Times New Roman" pitchFamily="18" charset="0"/>
                      </a:endParaRPr>
                    </a:p>
                  </a:txBody>
                  <a:tcPr/>
                </a:tc>
                <a:tc>
                  <a:txBody>
                    <a:bodyPr/>
                    <a:lstStyle/>
                    <a:p>
                      <a:r>
                        <a:rPr lang="en-US" altLang="zh-CN" sz="1600" b="0" kern="1200" dirty="0" err="1" smtClean="0">
                          <a:solidFill>
                            <a:schemeClr val="dk1"/>
                          </a:solidFill>
                          <a:latin typeface="Times New Roman" pitchFamily="18" charset="0"/>
                          <a:ea typeface="+mn-ea"/>
                          <a:cs typeface="Times New Roman" pitchFamily="18" charset="0"/>
                        </a:rPr>
                        <a:t>LoadDataModel</a:t>
                      </a:r>
                      <a:endParaRPr lang="zh-CN" altLang="en-US" sz="1600" b="0" kern="1200" dirty="0">
                        <a:solidFill>
                          <a:schemeClr val="dk1"/>
                        </a:solidFill>
                        <a:latin typeface="Times New Roman" pitchFamily="18" charset="0"/>
                        <a:ea typeface="+mn-ea"/>
                        <a:cs typeface="Times New Roman" pitchFamily="18" charset="0"/>
                      </a:endParaRPr>
                    </a:p>
                  </a:txBody>
                  <a:tcPr/>
                </a:tc>
              </a:tr>
              <a:tr h="344128">
                <a:tc vMerge="1">
                  <a:txBody>
                    <a:bodyPr/>
                    <a:lstStyle/>
                    <a:p>
                      <a:endParaRPr lang="zh-CN" altLang="en-US"/>
                    </a:p>
                  </a:txBody>
                  <a:tcPr/>
                </a:tc>
                <a:tc>
                  <a:txBody>
                    <a:bodyPr/>
                    <a:lstStyle/>
                    <a:p>
                      <a:r>
                        <a:rPr lang="en-US" altLang="zh-CN" sz="1600" b="0" kern="1200" dirty="0" err="1" smtClean="0">
                          <a:solidFill>
                            <a:schemeClr val="dk1"/>
                          </a:solidFill>
                          <a:latin typeface="Times New Roman" pitchFamily="18" charset="0"/>
                          <a:ea typeface="+mn-ea"/>
                          <a:cs typeface="Times New Roman" pitchFamily="18" charset="0"/>
                        </a:rPr>
                        <a:t>loadRule</a:t>
                      </a:r>
                      <a:endParaRPr lang="zh-CN" altLang="en-US" sz="1600" b="0" kern="1200" dirty="0">
                        <a:solidFill>
                          <a:schemeClr val="dk1"/>
                        </a:solidFill>
                        <a:latin typeface="Times New Roman" pitchFamily="18" charset="0"/>
                        <a:ea typeface="+mn-ea"/>
                        <a:cs typeface="Times New Roman" pitchFamily="18" charset="0"/>
                      </a:endParaRPr>
                    </a:p>
                  </a:txBody>
                  <a:tcPr/>
                </a:tc>
              </a:tr>
              <a:tr h="344128">
                <a:tc vMerge="1">
                  <a:txBody>
                    <a:bodyPr/>
                    <a:lstStyle/>
                    <a:p>
                      <a:endParaRPr lang="zh-CN" altLang="en-US"/>
                    </a:p>
                  </a:txBody>
                  <a:tcPr/>
                </a:tc>
                <a:tc>
                  <a:txBody>
                    <a:bodyPr/>
                    <a:lstStyle/>
                    <a:p>
                      <a:r>
                        <a:rPr lang="en-US" altLang="zh-CN" sz="1600" b="0" kern="1200" dirty="0" err="1" smtClean="0">
                          <a:solidFill>
                            <a:schemeClr val="dk1"/>
                          </a:solidFill>
                          <a:latin typeface="Times New Roman" pitchFamily="18" charset="0"/>
                          <a:ea typeface="+mn-ea"/>
                          <a:cs typeface="Times New Roman" pitchFamily="18" charset="0"/>
                        </a:rPr>
                        <a:t>StartInference</a:t>
                      </a:r>
                      <a:endParaRPr lang="zh-CN" altLang="en-US" sz="1600" b="0" kern="1200" dirty="0">
                        <a:solidFill>
                          <a:schemeClr val="dk1"/>
                        </a:solidFill>
                        <a:latin typeface="Times New Roman" pitchFamily="18" charset="0"/>
                        <a:ea typeface="+mn-ea"/>
                        <a:cs typeface="Times New Roman" pitchFamily="18" charset="0"/>
                      </a:endParaRPr>
                    </a:p>
                  </a:txBody>
                  <a:tcPr/>
                </a:tc>
              </a:tr>
              <a:tr h="344128">
                <a:tc rowSpan="3">
                  <a:txBody>
                    <a:bodyPr/>
                    <a:lstStyle/>
                    <a:p>
                      <a:pPr marL="0" algn="l" defTabSz="914400" rtl="0" eaLnBrk="1" latinLnBrk="0" hangingPunct="1"/>
                      <a:r>
                        <a:rPr lang="en-US" altLang="zh-CN" sz="1600" b="0" kern="1200" dirty="0" err="1" smtClean="0">
                          <a:solidFill>
                            <a:schemeClr val="dk1"/>
                          </a:solidFill>
                          <a:latin typeface="Times New Roman" pitchFamily="18" charset="0"/>
                          <a:ea typeface="+mn-ea"/>
                          <a:cs typeface="Times New Roman" pitchFamily="18" charset="0"/>
                        </a:rPr>
                        <a:t>DataEngine</a:t>
                      </a:r>
                      <a:endParaRPr lang="zh-CN" altLang="en-US" sz="1600" b="0" kern="1200" dirty="0">
                        <a:solidFill>
                          <a:schemeClr val="dk1"/>
                        </a:solidFill>
                        <a:latin typeface="Times New Roman" pitchFamily="18" charset="0"/>
                        <a:ea typeface="+mn-ea"/>
                        <a:cs typeface="Times New Roman" pitchFamily="18" charset="0"/>
                      </a:endParaRPr>
                    </a:p>
                  </a:txBody>
                  <a:tcPr/>
                </a:tc>
                <a:tc>
                  <a:txBody>
                    <a:bodyPr/>
                    <a:lstStyle/>
                    <a:p>
                      <a:pPr marL="0" algn="l" defTabSz="914400" rtl="0" eaLnBrk="1" latinLnBrk="0" hangingPunct="1"/>
                      <a:r>
                        <a:rPr lang="en-US" altLang="zh-CN" sz="1600" b="0" kern="1200" dirty="0" err="1" smtClean="0">
                          <a:solidFill>
                            <a:schemeClr val="dk1"/>
                          </a:solidFill>
                          <a:latin typeface="Times New Roman" pitchFamily="18" charset="0"/>
                          <a:ea typeface="+mn-ea"/>
                          <a:cs typeface="Times New Roman" pitchFamily="18" charset="0"/>
                        </a:rPr>
                        <a:t>LoadDataFile</a:t>
                      </a:r>
                      <a:endParaRPr lang="zh-CN" altLang="en-US" sz="1600" b="0" kern="1200" dirty="0">
                        <a:solidFill>
                          <a:schemeClr val="dk1"/>
                        </a:solidFill>
                        <a:latin typeface="Times New Roman" pitchFamily="18" charset="0"/>
                        <a:ea typeface="+mn-ea"/>
                        <a:cs typeface="Times New Roman" pitchFamily="18" charset="0"/>
                      </a:endParaRPr>
                    </a:p>
                  </a:txBody>
                  <a:tcPr/>
                </a:tc>
              </a:tr>
              <a:tr h="344128">
                <a:tc vMerge="1">
                  <a:txBody>
                    <a:bodyPr/>
                    <a:lstStyle/>
                    <a:p>
                      <a:endParaRPr lang="zh-CN" altLang="en-US"/>
                    </a:p>
                  </a:txBody>
                  <a:tcPr/>
                </a:tc>
                <a:tc>
                  <a:txBody>
                    <a:bodyPr/>
                    <a:lstStyle/>
                    <a:p>
                      <a:pPr marL="0" algn="l" defTabSz="914400" rtl="0" eaLnBrk="1" latinLnBrk="0" hangingPunct="1"/>
                      <a:r>
                        <a:rPr lang="en-US" altLang="zh-CN" sz="1600" b="0" kern="1200" dirty="0" err="1" smtClean="0">
                          <a:solidFill>
                            <a:schemeClr val="dk1"/>
                          </a:solidFill>
                          <a:latin typeface="Times New Roman" pitchFamily="18" charset="0"/>
                          <a:ea typeface="+mn-ea"/>
                          <a:cs typeface="Times New Roman" pitchFamily="18" charset="0"/>
                        </a:rPr>
                        <a:t>LoadModel</a:t>
                      </a:r>
                      <a:endParaRPr lang="zh-CN" altLang="en-US" sz="1600" b="0" kern="1200" dirty="0">
                        <a:solidFill>
                          <a:schemeClr val="dk1"/>
                        </a:solidFill>
                        <a:latin typeface="Times New Roman" pitchFamily="18" charset="0"/>
                        <a:ea typeface="+mn-ea"/>
                        <a:cs typeface="Times New Roman" pitchFamily="18" charset="0"/>
                      </a:endParaRPr>
                    </a:p>
                  </a:txBody>
                  <a:tcPr/>
                </a:tc>
              </a:tr>
              <a:tr h="344128">
                <a:tc vMerge="1">
                  <a:txBody>
                    <a:bodyPr/>
                    <a:lstStyle/>
                    <a:p>
                      <a:endParaRPr lang="zh-CN" altLang="en-US"/>
                    </a:p>
                  </a:txBody>
                  <a:tcPr/>
                </a:tc>
                <a:tc>
                  <a:txBody>
                    <a:bodyPr/>
                    <a:lstStyle/>
                    <a:p>
                      <a:pPr marL="0" algn="l" defTabSz="914400" rtl="0" eaLnBrk="1" latinLnBrk="0" hangingPunct="1"/>
                      <a:r>
                        <a:rPr lang="en-US" altLang="zh-CN" sz="1600" b="0" kern="1200" dirty="0" err="1" smtClean="0">
                          <a:solidFill>
                            <a:schemeClr val="dk1"/>
                          </a:solidFill>
                          <a:latin typeface="Times New Roman" pitchFamily="18" charset="0"/>
                          <a:ea typeface="+mn-ea"/>
                          <a:cs typeface="Times New Roman" pitchFamily="18" charset="0"/>
                        </a:rPr>
                        <a:t>StartInference</a:t>
                      </a:r>
                      <a:endParaRPr lang="zh-CN" altLang="en-US" sz="1600" b="0" kern="1200" dirty="0">
                        <a:solidFill>
                          <a:schemeClr val="dk1"/>
                        </a:solidFill>
                        <a:latin typeface="Times New Roman" pitchFamily="18" charset="0"/>
                        <a:ea typeface="+mn-ea"/>
                        <a:cs typeface="Times New Roman" pitchFamily="18" charset="0"/>
                      </a:endParaRPr>
                    </a:p>
                  </a:txBody>
                  <a:tcPr/>
                </a:tc>
              </a:tr>
            </a:tbl>
          </a:graphicData>
        </a:graphic>
      </p:graphicFrame>
      <p:grpSp>
        <p:nvGrpSpPr>
          <p:cNvPr id="11" name="Group 3"/>
          <p:cNvGrpSpPr>
            <a:grpSpLocks/>
          </p:cNvGrpSpPr>
          <p:nvPr/>
        </p:nvGrpSpPr>
        <p:grpSpPr bwMode="auto">
          <a:xfrm>
            <a:off x="576778" y="1648839"/>
            <a:ext cx="3707189" cy="2068193"/>
            <a:chOff x="296" y="680"/>
            <a:chExt cx="2556" cy="1532"/>
          </a:xfrm>
        </p:grpSpPr>
        <p:sp>
          <p:nvSpPr>
            <p:cNvPr id="12" name="Rectangle 4"/>
            <p:cNvSpPr>
              <a:spLocks noChangeArrowheads="1"/>
            </p:cNvSpPr>
            <p:nvPr/>
          </p:nvSpPr>
          <p:spPr bwMode="gray">
            <a:xfrm>
              <a:off x="296" y="680"/>
              <a:ext cx="2556" cy="1532"/>
            </a:xfrm>
            <a:prstGeom prst="rect">
              <a:avLst/>
            </a:prstGeom>
            <a:gradFill rotWithShape="1">
              <a:gsLst>
                <a:gs pos="0">
                  <a:srgbClr val="FFFFFF"/>
                </a:gs>
                <a:gs pos="7001">
                  <a:srgbClr val="E6E6E6"/>
                </a:gs>
                <a:gs pos="32001">
                  <a:srgbClr val="7D8496"/>
                </a:gs>
                <a:gs pos="47000">
                  <a:srgbClr val="E6E6E6"/>
                </a:gs>
                <a:gs pos="85001">
                  <a:srgbClr val="7D8496"/>
                </a:gs>
                <a:gs pos="100000">
                  <a:srgbClr val="E6E6E6"/>
                </a:gs>
              </a:gsLst>
              <a:path path="shape">
                <a:fillToRect l="50000" t="50000" r="50000" b="50000"/>
              </a:path>
            </a:gradFill>
            <a:ln>
              <a:noFill/>
            </a:ln>
            <a:effectLst/>
            <a:extLst>
              <a:ext uri="{91240B29-F687-4F45-9708-019B960494DF}">
                <a14:hiddenLine xmlns:a14="http://schemas.microsoft.com/office/drawing/2010/main" w="76200">
                  <a:solidFill>
                    <a:schemeClr val="bg2"/>
                  </a:solidFill>
                  <a:miter lim="800000"/>
                  <a:headEnd/>
                  <a:tailEnd/>
                </a14:hiddenLine>
              </a:ext>
              <a:ext uri="{AF507438-7753-43E0-B8FC-AC1667EBCBE1}">
                <a14:hiddenEffects xmlns:a14="http://schemas.microsoft.com/office/drawing/2010/main">
                  <a:effectLst>
                    <a:outerShdw dist="107763" dir="2700000" algn="ctr" rotWithShape="0">
                      <a:schemeClr val="tx2">
                        <a:alpha val="50000"/>
                      </a:schemeClr>
                    </a:outerShdw>
                  </a:effectLst>
                </a14:hiddenEffects>
              </a:ext>
            </a:extLst>
          </p:spPr>
          <p:txBody>
            <a:bodyPr wrap="none" anchor="ctr"/>
            <a:lstStyle/>
            <a:p>
              <a:pPr marL="0" marR="0" lvl="0" indent="0" defTabSz="914400" eaLnBrk="1" fontAlgn="auto" latinLnBrk="0" hangingPunct="1">
                <a:lnSpc>
                  <a:spcPct val="150000"/>
                </a:lnSpc>
                <a:spcBef>
                  <a:spcPts val="0"/>
                </a:spcBef>
                <a:spcAft>
                  <a:spcPts val="0"/>
                </a:spcAft>
                <a:buClrTx/>
                <a:buSzTx/>
                <a:buFontTx/>
                <a:buNone/>
                <a:tabLst/>
                <a:defRPr/>
              </a:pPr>
              <a:endParaRPr kumimoji="0" lang="zh-CN" altLang="en-US" sz="2000" b="0" i="0" u="none" strike="noStrike" kern="0" cap="none" spc="0" normalizeH="0" baseline="0" noProof="0" smtClean="0">
                <a:ln>
                  <a:noFill/>
                </a:ln>
                <a:solidFill>
                  <a:srgbClr val="FFFFFF"/>
                </a:solidFill>
                <a:effectLst/>
                <a:uLnTx/>
                <a:uFillTx/>
                <a:ea typeface="华文中宋" pitchFamily="2" charset="-122"/>
                <a:cs typeface="Times New Roman" pitchFamily="18" charset="0"/>
              </a:endParaRPr>
            </a:p>
          </p:txBody>
        </p:sp>
        <p:sp>
          <p:nvSpPr>
            <p:cNvPr id="13" name="Rectangle 5"/>
            <p:cNvSpPr>
              <a:spLocks noChangeArrowheads="1"/>
            </p:cNvSpPr>
            <p:nvPr/>
          </p:nvSpPr>
          <p:spPr bwMode="gray">
            <a:xfrm>
              <a:off x="341" y="720"/>
              <a:ext cx="2466" cy="1460"/>
            </a:xfrm>
            <a:prstGeom prst="rect">
              <a:avLst/>
            </a:prstGeom>
            <a:gradFill rotWithShape="1">
              <a:gsLst>
                <a:gs pos="0">
                  <a:srgbClr val="37A3D1"/>
                </a:gs>
                <a:gs pos="100000">
                  <a:srgbClr val="2286BD"/>
                </a:gs>
              </a:gsLst>
              <a:lin ang="5400000" scaled="1"/>
            </a:gradFill>
            <a:ln>
              <a:noFill/>
            </a:ln>
            <a:effectLst/>
            <a:extLst>
              <a:ext uri="{91240B29-F687-4F45-9708-019B960494DF}">
                <a14:hiddenLine xmlns:a14="http://schemas.microsoft.com/office/drawing/2010/main" w="76200">
                  <a:solidFill>
                    <a:schemeClr val="bg2"/>
                  </a:solidFill>
                  <a:miter lim="800000"/>
                  <a:headEnd/>
                  <a:tailEnd/>
                </a14:hiddenLine>
              </a:ext>
              <a:ext uri="{AF507438-7753-43E0-B8FC-AC1667EBCBE1}">
                <a14:hiddenEffects xmlns:a14="http://schemas.microsoft.com/office/drawing/2010/main">
                  <a:effectLst>
                    <a:outerShdw dist="107763" dir="2700000" algn="ctr" rotWithShape="0">
                      <a:schemeClr val="tx2">
                        <a:alpha val="50000"/>
                      </a:schemeClr>
                    </a:outerShdw>
                  </a:effectLst>
                </a14:hiddenEffects>
              </a:ext>
            </a:extLst>
          </p:spPr>
          <p:txBody>
            <a:bodyPr wrap="none" anchor="ctr"/>
            <a:lstStyle/>
            <a:p>
              <a:pPr marL="0" marR="0" lvl="0" indent="0" defTabSz="914400" eaLnBrk="1" fontAlgn="auto" latinLnBrk="1" hangingPunct="1">
                <a:lnSpc>
                  <a:spcPct val="150000"/>
                </a:lnSpc>
                <a:spcBef>
                  <a:spcPts val="0"/>
                </a:spcBef>
                <a:spcAft>
                  <a:spcPts val="0"/>
                </a:spcAft>
                <a:buClrTx/>
                <a:buSzTx/>
                <a:buFontTx/>
                <a:buBlip>
                  <a:blip r:embed="rId2"/>
                </a:buBlip>
                <a:tabLst/>
                <a:defRPr/>
              </a:pPr>
              <a:r>
                <a:rPr kumimoji="1" lang="ko-KR" altLang="en-US" sz="2000" b="0" i="0" u="none" strike="noStrike" kern="0" cap="none" spc="0" normalizeH="0" baseline="0" noProof="0" dirty="0" smtClean="0">
                  <a:ln>
                    <a:noFill/>
                  </a:ln>
                  <a:solidFill>
                    <a:srgbClr val="FFFFFF"/>
                  </a:solidFill>
                  <a:effectLst/>
                  <a:uLnTx/>
                  <a:uFillTx/>
                  <a:cs typeface="Times New Roman" pitchFamily="18" charset="0"/>
                </a:rPr>
                <a:t>  </a:t>
              </a:r>
              <a:r>
                <a:rPr kumimoji="1" lang="zh-CN" altLang="en-US" sz="2000" b="0" i="0" u="none" strike="noStrike" kern="0" cap="none" spc="0" normalizeH="0" baseline="0" noProof="0" dirty="0" smtClean="0">
                  <a:ln>
                    <a:noFill/>
                  </a:ln>
                  <a:solidFill>
                    <a:srgbClr val="FFFFFF"/>
                  </a:solidFill>
                  <a:effectLst/>
                  <a:uLnTx/>
                  <a:uFillTx/>
                  <a:cs typeface="Times New Roman" pitchFamily="18" charset="0"/>
                </a:rPr>
                <a:t>基于规则的推理服务</a:t>
              </a:r>
              <a:endParaRPr kumimoji="1" lang="en-US" altLang="zh-CN" sz="2000" b="0" i="0" u="none" strike="noStrike" kern="0" cap="none" spc="0" normalizeH="0" baseline="0" noProof="0" dirty="0" smtClean="0">
                <a:ln>
                  <a:noFill/>
                </a:ln>
                <a:solidFill>
                  <a:srgbClr val="FFFFFF"/>
                </a:solidFill>
                <a:effectLst/>
                <a:uLnTx/>
                <a:uFillTx/>
                <a:cs typeface="Times New Roman" pitchFamily="18" charset="0"/>
              </a:endParaRPr>
            </a:p>
            <a:p>
              <a:pPr marL="0" marR="0" lvl="0" indent="0" defTabSz="914400" eaLnBrk="1" fontAlgn="auto" latinLnBrk="1" hangingPunct="1">
                <a:lnSpc>
                  <a:spcPct val="150000"/>
                </a:lnSpc>
                <a:spcBef>
                  <a:spcPts val="0"/>
                </a:spcBef>
                <a:spcAft>
                  <a:spcPts val="0"/>
                </a:spcAft>
                <a:buClrTx/>
                <a:buSzTx/>
                <a:tabLst/>
                <a:defRPr/>
              </a:pPr>
              <a:r>
                <a:rPr kumimoji="1" lang="en-US" altLang="ko-KR" sz="2000" kern="0" dirty="0">
                  <a:solidFill>
                    <a:srgbClr val="FFFFFF"/>
                  </a:solidFill>
                  <a:ea typeface="华文中宋" pitchFamily="2" charset="-122"/>
                  <a:cs typeface="Times New Roman" pitchFamily="18" charset="0"/>
                </a:rPr>
                <a:t> </a:t>
              </a:r>
              <a:r>
                <a:rPr kumimoji="1" lang="en-US" altLang="ko-KR" sz="2000" kern="0" dirty="0" smtClean="0">
                  <a:solidFill>
                    <a:srgbClr val="FFFFFF"/>
                  </a:solidFill>
                  <a:ea typeface="华文中宋" pitchFamily="2" charset="-122"/>
                  <a:cs typeface="Times New Roman" pitchFamily="18" charset="0"/>
                </a:rPr>
                <a:t>     </a:t>
              </a:r>
              <a:r>
                <a:rPr kumimoji="1" lang="en-US" altLang="zh-CN" sz="2000" kern="0" dirty="0">
                  <a:solidFill>
                    <a:srgbClr val="FFFFFF"/>
                  </a:solidFill>
                  <a:ea typeface="华文中宋" pitchFamily="2" charset="-122"/>
                  <a:cs typeface="Times New Roman" pitchFamily="18" charset="0"/>
                </a:rPr>
                <a:t>CLIPS</a:t>
              </a:r>
              <a:endParaRPr kumimoji="1" lang="en-US" altLang="ko-KR" sz="2000" b="0" i="0" u="none" strike="noStrike" kern="0" cap="none" spc="0" normalizeH="0" baseline="0" noProof="0" dirty="0" smtClean="0">
                <a:ln>
                  <a:noFill/>
                </a:ln>
                <a:solidFill>
                  <a:srgbClr val="FFFFFF"/>
                </a:solidFill>
                <a:effectLst/>
                <a:uLnTx/>
                <a:uFillTx/>
                <a:ea typeface="华文中宋" pitchFamily="2" charset="-122"/>
                <a:cs typeface="Times New Roman" pitchFamily="18" charset="0"/>
              </a:endParaRPr>
            </a:p>
          </p:txBody>
        </p:sp>
      </p:grpSp>
      <p:grpSp>
        <p:nvGrpSpPr>
          <p:cNvPr id="22" name="Group 3"/>
          <p:cNvGrpSpPr>
            <a:grpSpLocks/>
          </p:cNvGrpSpPr>
          <p:nvPr/>
        </p:nvGrpSpPr>
        <p:grpSpPr bwMode="auto">
          <a:xfrm>
            <a:off x="642045" y="3953715"/>
            <a:ext cx="3641922" cy="2142827"/>
            <a:chOff x="296" y="680"/>
            <a:chExt cx="2556" cy="1532"/>
          </a:xfrm>
        </p:grpSpPr>
        <p:sp>
          <p:nvSpPr>
            <p:cNvPr id="23" name="Rectangle 4"/>
            <p:cNvSpPr>
              <a:spLocks noChangeArrowheads="1"/>
            </p:cNvSpPr>
            <p:nvPr/>
          </p:nvSpPr>
          <p:spPr bwMode="gray">
            <a:xfrm>
              <a:off x="296" y="680"/>
              <a:ext cx="2556" cy="1532"/>
            </a:xfrm>
            <a:prstGeom prst="rect">
              <a:avLst/>
            </a:prstGeom>
            <a:gradFill rotWithShape="1">
              <a:gsLst>
                <a:gs pos="0">
                  <a:srgbClr val="FFFFFF"/>
                </a:gs>
                <a:gs pos="7001">
                  <a:srgbClr val="E6E6E6"/>
                </a:gs>
                <a:gs pos="32001">
                  <a:srgbClr val="7D8496"/>
                </a:gs>
                <a:gs pos="47000">
                  <a:srgbClr val="E6E6E6"/>
                </a:gs>
                <a:gs pos="85001">
                  <a:srgbClr val="7D8496"/>
                </a:gs>
                <a:gs pos="100000">
                  <a:srgbClr val="E6E6E6"/>
                </a:gs>
              </a:gsLst>
              <a:path path="shape">
                <a:fillToRect l="50000" t="50000" r="50000" b="50000"/>
              </a:path>
            </a:gradFill>
            <a:ln>
              <a:noFill/>
            </a:ln>
            <a:effectLst/>
            <a:extLst>
              <a:ext uri="{91240B29-F687-4F45-9708-019B960494DF}">
                <a14:hiddenLine xmlns:a14="http://schemas.microsoft.com/office/drawing/2010/main" w="76200">
                  <a:solidFill>
                    <a:schemeClr val="bg2"/>
                  </a:solidFill>
                  <a:miter lim="800000"/>
                  <a:headEnd/>
                  <a:tailEnd/>
                </a14:hiddenLine>
              </a:ext>
              <a:ext uri="{AF507438-7753-43E0-B8FC-AC1667EBCBE1}">
                <a14:hiddenEffects xmlns:a14="http://schemas.microsoft.com/office/drawing/2010/main">
                  <a:effectLst>
                    <a:outerShdw dist="107763" dir="2700000" algn="ctr" rotWithShape="0">
                      <a:schemeClr val="tx2">
                        <a:alpha val="50000"/>
                      </a:schemeClr>
                    </a:outerShdw>
                  </a:effectLst>
                </a14:hiddenEffects>
              </a:ext>
            </a:extLst>
          </p:spPr>
          <p:txBody>
            <a:bodyPr wrap="none" anchor="ctr"/>
            <a:lstStyle/>
            <a:p>
              <a:pPr marL="0" marR="0" lvl="0" indent="0" defTabSz="914400" eaLnBrk="1" fontAlgn="auto" latinLnBrk="0" hangingPunct="1">
                <a:lnSpc>
                  <a:spcPct val="150000"/>
                </a:lnSpc>
                <a:spcBef>
                  <a:spcPts val="0"/>
                </a:spcBef>
                <a:spcAft>
                  <a:spcPts val="0"/>
                </a:spcAft>
                <a:buClrTx/>
                <a:buSzTx/>
                <a:buFontTx/>
                <a:buNone/>
                <a:tabLst/>
                <a:defRPr/>
              </a:pPr>
              <a:endParaRPr kumimoji="0" lang="zh-CN" altLang="en-US" sz="2000" b="0" i="0" u="none" strike="noStrike" kern="0" cap="none" spc="0" normalizeH="0" baseline="0" noProof="0" smtClean="0">
                <a:ln>
                  <a:noFill/>
                </a:ln>
                <a:solidFill>
                  <a:srgbClr val="FFFFFF"/>
                </a:solidFill>
                <a:effectLst/>
                <a:uLnTx/>
                <a:uFillTx/>
                <a:ea typeface="华文中宋" pitchFamily="2" charset="-122"/>
                <a:cs typeface="Times New Roman" pitchFamily="18" charset="0"/>
              </a:endParaRPr>
            </a:p>
          </p:txBody>
        </p:sp>
        <p:sp>
          <p:nvSpPr>
            <p:cNvPr id="24" name="Rectangle 5"/>
            <p:cNvSpPr>
              <a:spLocks noChangeArrowheads="1"/>
            </p:cNvSpPr>
            <p:nvPr/>
          </p:nvSpPr>
          <p:spPr bwMode="gray">
            <a:xfrm>
              <a:off x="341" y="720"/>
              <a:ext cx="2466" cy="1460"/>
            </a:xfrm>
            <a:prstGeom prst="rect">
              <a:avLst/>
            </a:prstGeom>
            <a:gradFill rotWithShape="1">
              <a:gsLst>
                <a:gs pos="0">
                  <a:srgbClr val="37A3D1"/>
                </a:gs>
                <a:gs pos="100000">
                  <a:srgbClr val="2286BD"/>
                </a:gs>
              </a:gsLst>
              <a:lin ang="5400000" scaled="1"/>
            </a:gradFill>
            <a:ln>
              <a:noFill/>
            </a:ln>
            <a:effectLst/>
            <a:extLst>
              <a:ext uri="{91240B29-F687-4F45-9708-019B960494DF}">
                <a14:hiddenLine xmlns:a14="http://schemas.microsoft.com/office/drawing/2010/main" w="76200">
                  <a:solidFill>
                    <a:schemeClr val="bg2"/>
                  </a:solidFill>
                  <a:miter lim="800000"/>
                  <a:headEnd/>
                  <a:tailEnd/>
                </a14:hiddenLine>
              </a:ext>
              <a:ext uri="{AF507438-7753-43E0-B8FC-AC1667EBCBE1}">
                <a14:hiddenEffects xmlns:a14="http://schemas.microsoft.com/office/drawing/2010/main">
                  <a:effectLst>
                    <a:outerShdw dist="107763" dir="2700000" algn="ctr" rotWithShape="0">
                      <a:schemeClr val="tx2">
                        <a:alpha val="50000"/>
                      </a:schemeClr>
                    </a:outerShdw>
                  </a:effectLst>
                </a14:hiddenEffects>
              </a:ext>
            </a:extLst>
          </p:spPr>
          <p:txBody>
            <a:bodyPr wrap="none" anchor="ctr"/>
            <a:lstStyle/>
            <a:p>
              <a:pPr marL="0" marR="0" lvl="0" indent="0" defTabSz="914400" eaLnBrk="1" fontAlgn="auto" latinLnBrk="1" hangingPunct="1">
                <a:lnSpc>
                  <a:spcPct val="150000"/>
                </a:lnSpc>
                <a:spcBef>
                  <a:spcPts val="0"/>
                </a:spcBef>
                <a:spcAft>
                  <a:spcPts val="0"/>
                </a:spcAft>
                <a:buClrTx/>
                <a:buSzTx/>
                <a:buFontTx/>
                <a:buBlip>
                  <a:blip r:embed="rId2"/>
                </a:buBlip>
                <a:tabLst/>
                <a:defRPr/>
              </a:pPr>
              <a:r>
                <a:rPr kumimoji="1" lang="ko-KR" altLang="en-US" sz="2000" b="0" i="0" u="none" strike="noStrike" kern="0" cap="none" spc="0" normalizeH="0" baseline="0" noProof="0" dirty="0" smtClean="0">
                  <a:ln>
                    <a:noFill/>
                  </a:ln>
                  <a:solidFill>
                    <a:srgbClr val="FFFFFF"/>
                  </a:solidFill>
                  <a:effectLst/>
                  <a:uLnTx/>
                  <a:uFillTx/>
                  <a:cs typeface="Times New Roman" pitchFamily="18" charset="0"/>
                </a:rPr>
                <a:t>  </a:t>
              </a:r>
              <a:r>
                <a:rPr kumimoji="1" lang="zh-CN" altLang="en-US" sz="2000" kern="0" dirty="0" smtClean="0">
                  <a:solidFill>
                    <a:srgbClr val="FFFFFF"/>
                  </a:solidFill>
                  <a:ea typeface="华文中宋" pitchFamily="2" charset="-122"/>
                  <a:cs typeface="Times New Roman" pitchFamily="18" charset="0"/>
                </a:rPr>
                <a:t>基于数据的推理服务</a:t>
              </a:r>
              <a:endParaRPr kumimoji="1" lang="en-US" altLang="zh-CN" sz="2000" b="0" i="0" u="none" strike="noStrike" kern="0" cap="none" spc="0" normalizeH="0" baseline="0" noProof="0" dirty="0" smtClean="0">
                <a:ln>
                  <a:noFill/>
                </a:ln>
                <a:solidFill>
                  <a:srgbClr val="FFFFFF"/>
                </a:solidFill>
                <a:effectLst/>
                <a:uLnTx/>
                <a:uFillTx/>
                <a:ea typeface="华文中宋" pitchFamily="2" charset="-122"/>
                <a:cs typeface="Times New Roman" pitchFamily="18" charset="0"/>
              </a:endParaRPr>
            </a:p>
            <a:p>
              <a:pPr marL="0" marR="0" lvl="0" indent="0" defTabSz="914400" eaLnBrk="1" fontAlgn="auto" latinLnBrk="1" hangingPunct="1">
                <a:lnSpc>
                  <a:spcPct val="150000"/>
                </a:lnSpc>
                <a:spcBef>
                  <a:spcPts val="0"/>
                </a:spcBef>
                <a:spcAft>
                  <a:spcPts val="0"/>
                </a:spcAft>
                <a:buClrTx/>
                <a:buSzTx/>
                <a:buFontTx/>
                <a:buNone/>
                <a:tabLst/>
                <a:defRPr/>
              </a:pPr>
              <a:r>
                <a:rPr kumimoji="1" lang="zh-CN" altLang="en-US" sz="1800" b="0" i="0" u="none" strike="noStrike" kern="0" cap="none" spc="0" normalizeH="0" baseline="0" noProof="0" dirty="0" smtClean="0">
                  <a:ln>
                    <a:noFill/>
                  </a:ln>
                  <a:solidFill>
                    <a:srgbClr val="FFFFFF"/>
                  </a:solidFill>
                  <a:effectLst/>
                  <a:uLnTx/>
                  <a:uFillTx/>
                  <a:ea typeface="华文中宋" pitchFamily="2" charset="-122"/>
                  <a:cs typeface="Times New Roman" pitchFamily="18" charset="0"/>
                </a:rPr>
                <a:t>    </a:t>
              </a:r>
              <a:r>
                <a:rPr kumimoji="1" lang="en-US" altLang="zh-CN" sz="1800" b="0" i="0" u="none" strike="noStrike" kern="0" cap="none" spc="0" normalizeH="0" baseline="0" noProof="0" dirty="0" smtClean="0">
                  <a:ln>
                    <a:noFill/>
                  </a:ln>
                  <a:solidFill>
                    <a:srgbClr val="FFFFFF"/>
                  </a:solidFill>
                  <a:effectLst/>
                  <a:uLnTx/>
                  <a:uFillTx/>
                  <a:ea typeface="华文中宋" pitchFamily="2" charset="-122"/>
                  <a:cs typeface="Times New Roman" pitchFamily="18" charset="0"/>
                </a:rPr>
                <a:t>WEKA</a:t>
              </a:r>
              <a:endParaRPr kumimoji="1" lang="en-US" altLang="ko-KR" sz="2000" b="0" i="0" u="none" strike="noStrike" kern="0" cap="none" spc="0" normalizeH="0" baseline="0" noProof="0" dirty="0" smtClean="0">
                <a:ln>
                  <a:noFill/>
                </a:ln>
                <a:solidFill>
                  <a:srgbClr val="FFFFFF"/>
                </a:solidFill>
                <a:effectLst/>
                <a:uLnTx/>
                <a:uFillTx/>
                <a:ea typeface="华文中宋" pitchFamily="2" charset="-122"/>
                <a:cs typeface="Times New Roman" pitchFamily="18" charset="0"/>
              </a:endParaRPr>
            </a:p>
          </p:txBody>
        </p:sp>
      </p:grpSp>
    </p:spTree>
    <p:extLst>
      <p:ext uri="{BB962C8B-B14F-4D97-AF65-F5344CB8AC3E}">
        <p14:creationId xmlns:p14="http://schemas.microsoft.com/office/powerpoint/2010/main" val="345366981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灯片编号占位符 1"/>
          <p:cNvSpPr>
            <a:spLocks noGrp="1"/>
          </p:cNvSpPr>
          <p:nvPr>
            <p:ph type="sldNum" sz="quarter" idx="12"/>
          </p:nvPr>
        </p:nvSpPr>
        <p:spPr>
          <a:xfrm>
            <a:off x="6553200" y="6355422"/>
            <a:ext cx="2133600"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E9DE5A85-2D30-4737-8208-EC70138A904D}" type="slidenum">
              <a:rPr lang="en-US" altLang="zh-CN" smtClean="0">
                <a:solidFill>
                  <a:srgbClr val="000000"/>
                </a:solidFill>
                <a:latin typeface="Arial" charset="0"/>
              </a:rPr>
              <a:pPr eaLnBrk="1" fontAlgn="base" hangingPunct="1">
                <a:spcBef>
                  <a:spcPct val="0"/>
                </a:spcBef>
                <a:spcAft>
                  <a:spcPct val="0"/>
                </a:spcAft>
              </a:pPr>
              <a:t>23</a:t>
            </a:fld>
            <a:endParaRPr lang="en-US" altLang="zh-CN" smtClean="0">
              <a:solidFill>
                <a:srgbClr val="000000"/>
              </a:solidFill>
              <a:latin typeface="Arial" charset="0"/>
            </a:endParaRPr>
          </a:p>
        </p:txBody>
      </p:sp>
      <p:sp>
        <p:nvSpPr>
          <p:cNvPr id="57348" name="标题 1"/>
          <p:cNvSpPr txBox="1">
            <a:spLocks/>
          </p:cNvSpPr>
          <p:nvPr/>
        </p:nvSpPr>
        <p:spPr bwMode="auto">
          <a:xfrm>
            <a:off x="414162" y="333374"/>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zh-CN" altLang="en-US" sz="2800" b="1" dirty="0">
                <a:solidFill>
                  <a:srgbClr val="FFFFFF"/>
                </a:solidFill>
                <a:latin typeface="Times New Roman" pitchFamily="18" charset="0"/>
                <a:ea typeface="黑体" pitchFamily="49" charset="-122"/>
                <a:cs typeface="Times New Roman" pitchFamily="18" charset="0"/>
              </a:rPr>
              <a:t>决策支持服务构建</a:t>
            </a:r>
            <a:r>
              <a:rPr lang="zh-CN" altLang="en-US" sz="2800" b="1" dirty="0" smtClean="0">
                <a:solidFill>
                  <a:srgbClr val="FFFFFF"/>
                </a:solidFill>
                <a:latin typeface="Times New Roman" pitchFamily="18" charset="0"/>
                <a:ea typeface="黑体" pitchFamily="49" charset="-122"/>
                <a:cs typeface="Times New Roman" pitchFamily="18" charset="0"/>
              </a:rPr>
              <a:t>方案</a:t>
            </a:r>
            <a:endParaRPr lang="zh-CN" altLang="en-US" sz="2800" b="1" dirty="0">
              <a:solidFill>
                <a:srgbClr val="FFFFFF"/>
              </a:solidFill>
              <a:latin typeface="Times New Roman" pitchFamily="18" charset="0"/>
              <a:ea typeface="黑体" pitchFamily="49" charset="-122"/>
              <a:cs typeface="Times New Roman" pitchFamily="18" charset="0"/>
            </a:endParaRPr>
          </a:p>
        </p:txBody>
      </p:sp>
      <p:sp>
        <p:nvSpPr>
          <p:cNvPr id="3" name="TextBox 2"/>
          <p:cNvSpPr txBox="1"/>
          <p:nvPr/>
        </p:nvSpPr>
        <p:spPr>
          <a:xfrm>
            <a:off x="107504" y="3915574"/>
            <a:ext cx="1800200" cy="338554"/>
          </a:xfrm>
          <a:prstGeom prst="rect">
            <a:avLst/>
          </a:prstGeom>
          <a:noFill/>
        </p:spPr>
        <p:txBody>
          <a:bodyPr wrap="square" rtlCol="0">
            <a:spAutoFit/>
          </a:bodyPr>
          <a:lstStyle/>
          <a:p>
            <a:r>
              <a:rPr lang="zh-CN" altLang="en-US" sz="1600" dirty="0" smtClean="0"/>
              <a:t>推理引擎选择</a:t>
            </a:r>
            <a:endParaRPr lang="zh-CN" altLang="en-US" sz="1600" dirty="0"/>
          </a:p>
        </p:txBody>
      </p:sp>
      <p:sp>
        <p:nvSpPr>
          <p:cNvPr id="4" name="TextBox 3"/>
          <p:cNvSpPr txBox="1"/>
          <p:nvPr/>
        </p:nvSpPr>
        <p:spPr>
          <a:xfrm>
            <a:off x="3835201" y="3900673"/>
            <a:ext cx="1578532" cy="338554"/>
          </a:xfrm>
          <a:prstGeom prst="rect">
            <a:avLst/>
          </a:prstGeom>
          <a:noFill/>
        </p:spPr>
        <p:txBody>
          <a:bodyPr wrap="square" rtlCol="0">
            <a:spAutoFit/>
          </a:bodyPr>
          <a:lstStyle/>
          <a:p>
            <a:r>
              <a:rPr lang="zh-CN" altLang="en-US" sz="1600" dirty="0" smtClean="0"/>
              <a:t>问诊界面配置</a:t>
            </a:r>
            <a:endParaRPr lang="zh-CN" altLang="en-US" sz="1600" dirty="0"/>
          </a:p>
        </p:txBody>
      </p:sp>
      <p:sp>
        <p:nvSpPr>
          <p:cNvPr id="5" name="TextBox 4"/>
          <p:cNvSpPr txBox="1"/>
          <p:nvPr/>
        </p:nvSpPr>
        <p:spPr>
          <a:xfrm>
            <a:off x="5777485" y="3900673"/>
            <a:ext cx="1551482" cy="338554"/>
          </a:xfrm>
          <a:prstGeom prst="rect">
            <a:avLst/>
          </a:prstGeom>
          <a:noFill/>
        </p:spPr>
        <p:txBody>
          <a:bodyPr wrap="square" rtlCol="0">
            <a:spAutoFit/>
          </a:bodyPr>
          <a:lstStyle/>
          <a:p>
            <a:r>
              <a:rPr lang="zh-CN" altLang="en-US" sz="1600" dirty="0" smtClean="0"/>
              <a:t>数据交互实现</a:t>
            </a:r>
            <a:endParaRPr lang="zh-CN" altLang="en-US" sz="1600" dirty="0"/>
          </a:p>
        </p:txBody>
      </p:sp>
      <p:sp>
        <p:nvSpPr>
          <p:cNvPr id="13" name="TextBox 12"/>
          <p:cNvSpPr txBox="1"/>
          <p:nvPr/>
        </p:nvSpPr>
        <p:spPr>
          <a:xfrm>
            <a:off x="1988176" y="3900673"/>
            <a:ext cx="1575712" cy="338554"/>
          </a:xfrm>
          <a:prstGeom prst="rect">
            <a:avLst/>
          </a:prstGeom>
          <a:noFill/>
        </p:spPr>
        <p:txBody>
          <a:bodyPr wrap="square" rtlCol="0">
            <a:spAutoFit/>
          </a:bodyPr>
          <a:lstStyle/>
          <a:p>
            <a:r>
              <a:rPr lang="zh-CN" altLang="en-US" sz="1600" dirty="0" smtClean="0"/>
              <a:t>数据模型设计</a:t>
            </a:r>
            <a:endParaRPr lang="zh-CN" altLang="en-US" sz="1600" dirty="0"/>
          </a:p>
        </p:txBody>
      </p:sp>
      <p:sp>
        <p:nvSpPr>
          <p:cNvPr id="15" name="燕尾形 14"/>
          <p:cNvSpPr/>
          <p:nvPr/>
        </p:nvSpPr>
        <p:spPr bwMode="auto">
          <a:xfrm>
            <a:off x="1580826" y="3886011"/>
            <a:ext cx="180020" cy="367878"/>
          </a:xfrm>
          <a:prstGeom prst="chevron">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600" b="1" i="0" u="none" strike="noStrike" cap="none" normalizeH="0" baseline="0" smtClean="0">
              <a:ln>
                <a:noFill/>
              </a:ln>
              <a:solidFill>
                <a:schemeClr val="tx1"/>
              </a:solidFill>
              <a:effectLst/>
              <a:latin typeface="Arial" charset="0"/>
              <a:ea typeface="宋体" charset="-122"/>
            </a:endParaRPr>
          </a:p>
        </p:txBody>
      </p:sp>
      <p:sp>
        <p:nvSpPr>
          <p:cNvPr id="18" name="燕尾形 17"/>
          <p:cNvSpPr/>
          <p:nvPr/>
        </p:nvSpPr>
        <p:spPr bwMode="auto">
          <a:xfrm>
            <a:off x="1727684" y="3886011"/>
            <a:ext cx="180020" cy="367878"/>
          </a:xfrm>
          <a:prstGeom prst="chevron">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600" b="1" i="0" u="none" strike="noStrike" cap="none" normalizeH="0" baseline="0" smtClean="0">
              <a:ln>
                <a:noFill/>
              </a:ln>
              <a:solidFill>
                <a:schemeClr val="tx1"/>
              </a:solidFill>
              <a:effectLst/>
              <a:latin typeface="Arial" charset="0"/>
              <a:ea typeface="宋体" charset="-122"/>
            </a:endParaRPr>
          </a:p>
        </p:txBody>
      </p:sp>
      <p:sp>
        <p:nvSpPr>
          <p:cNvPr id="19" name="燕尾形 18"/>
          <p:cNvSpPr/>
          <p:nvPr/>
        </p:nvSpPr>
        <p:spPr bwMode="auto">
          <a:xfrm>
            <a:off x="3397638" y="3886011"/>
            <a:ext cx="180020" cy="367878"/>
          </a:xfrm>
          <a:prstGeom prst="chevron">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600" b="1" i="0" u="none" strike="noStrike" cap="none" normalizeH="0" baseline="0" smtClean="0">
              <a:ln>
                <a:noFill/>
              </a:ln>
              <a:solidFill>
                <a:schemeClr val="tx1"/>
              </a:solidFill>
              <a:effectLst/>
              <a:latin typeface="Arial" charset="0"/>
              <a:ea typeface="宋体" charset="-122"/>
            </a:endParaRPr>
          </a:p>
        </p:txBody>
      </p:sp>
      <p:sp>
        <p:nvSpPr>
          <p:cNvPr id="20" name="燕尾形 19"/>
          <p:cNvSpPr/>
          <p:nvPr/>
        </p:nvSpPr>
        <p:spPr bwMode="auto">
          <a:xfrm>
            <a:off x="3544496" y="3886011"/>
            <a:ext cx="180020" cy="367878"/>
          </a:xfrm>
          <a:prstGeom prst="chevron">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600" b="1" i="0" u="none" strike="noStrike" cap="none" normalizeH="0" baseline="0" smtClean="0">
              <a:ln>
                <a:noFill/>
              </a:ln>
              <a:solidFill>
                <a:schemeClr val="tx1"/>
              </a:solidFill>
              <a:effectLst/>
              <a:latin typeface="Arial" charset="0"/>
              <a:ea typeface="宋体" charset="-122"/>
            </a:endParaRPr>
          </a:p>
        </p:txBody>
      </p:sp>
      <p:sp>
        <p:nvSpPr>
          <p:cNvPr id="21" name="燕尾形 20"/>
          <p:cNvSpPr/>
          <p:nvPr/>
        </p:nvSpPr>
        <p:spPr bwMode="auto">
          <a:xfrm>
            <a:off x="5364088" y="3886011"/>
            <a:ext cx="180020" cy="367878"/>
          </a:xfrm>
          <a:prstGeom prst="chevron">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600" b="1" i="0" u="none" strike="noStrike" cap="none" normalizeH="0" baseline="0" smtClean="0">
              <a:ln>
                <a:noFill/>
              </a:ln>
              <a:solidFill>
                <a:schemeClr val="tx1"/>
              </a:solidFill>
              <a:effectLst/>
              <a:latin typeface="Arial" charset="0"/>
              <a:ea typeface="宋体" charset="-122"/>
            </a:endParaRPr>
          </a:p>
        </p:txBody>
      </p:sp>
      <p:sp>
        <p:nvSpPr>
          <p:cNvPr id="22" name="燕尾形 21"/>
          <p:cNvSpPr/>
          <p:nvPr/>
        </p:nvSpPr>
        <p:spPr bwMode="auto">
          <a:xfrm>
            <a:off x="5510946" y="3886011"/>
            <a:ext cx="180020" cy="367878"/>
          </a:xfrm>
          <a:prstGeom prst="chevron">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600" b="1" i="0" u="none" strike="noStrike" cap="none" normalizeH="0" baseline="0" smtClean="0">
              <a:ln>
                <a:noFill/>
              </a:ln>
              <a:solidFill>
                <a:schemeClr val="tx1"/>
              </a:solidFill>
              <a:effectLst/>
              <a:latin typeface="Arial" charset="0"/>
              <a:ea typeface="宋体" charset="-122"/>
            </a:endParaRPr>
          </a:p>
        </p:txBody>
      </p:sp>
      <p:sp>
        <p:nvSpPr>
          <p:cNvPr id="16" name="TextBox 15"/>
          <p:cNvSpPr txBox="1"/>
          <p:nvPr/>
        </p:nvSpPr>
        <p:spPr>
          <a:xfrm>
            <a:off x="3397639" y="5060105"/>
            <a:ext cx="2667878" cy="338554"/>
          </a:xfrm>
          <a:prstGeom prst="rect">
            <a:avLst/>
          </a:prstGeom>
          <a:noFill/>
        </p:spPr>
        <p:txBody>
          <a:bodyPr wrap="square" rtlCol="0">
            <a:spAutoFit/>
          </a:bodyPr>
          <a:lstStyle/>
          <a:p>
            <a:r>
              <a:rPr lang="zh-CN" altLang="en-US" sz="1600" dirty="0" smtClean="0"/>
              <a:t>知识更新</a:t>
            </a:r>
            <a:r>
              <a:rPr lang="en-US" altLang="zh-CN" sz="1600" dirty="0" smtClean="0"/>
              <a:t>OR</a:t>
            </a:r>
            <a:r>
              <a:rPr lang="zh-CN" altLang="en-US" sz="1600" dirty="0" smtClean="0"/>
              <a:t>临床需求变化</a:t>
            </a:r>
            <a:endParaRPr lang="en-US" altLang="zh-CN" sz="1600" dirty="0" smtClean="0"/>
          </a:p>
        </p:txBody>
      </p:sp>
      <p:sp>
        <p:nvSpPr>
          <p:cNvPr id="32" name="圆角矩形 31"/>
          <p:cNvSpPr/>
          <p:nvPr/>
        </p:nvSpPr>
        <p:spPr bwMode="auto">
          <a:xfrm>
            <a:off x="119172" y="3789040"/>
            <a:ext cx="1356484" cy="561821"/>
          </a:xfrm>
          <a:prstGeom prst="roundRect">
            <a:avLst/>
          </a:prstGeom>
          <a:noFill/>
          <a:ln w="28575" cap="flat" cmpd="sng" algn="ctr">
            <a:solidFill>
              <a:schemeClr val="accent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600" b="1" i="0" u="none" strike="noStrike" cap="none" normalizeH="0" baseline="0" smtClean="0">
              <a:ln>
                <a:noFill/>
              </a:ln>
              <a:solidFill>
                <a:schemeClr val="tx1"/>
              </a:solidFill>
              <a:effectLst/>
              <a:latin typeface="Arial" charset="0"/>
              <a:ea typeface="宋体" charset="-122"/>
            </a:endParaRPr>
          </a:p>
        </p:txBody>
      </p:sp>
      <p:sp>
        <p:nvSpPr>
          <p:cNvPr id="34" name="圆角矩形 33"/>
          <p:cNvSpPr/>
          <p:nvPr/>
        </p:nvSpPr>
        <p:spPr bwMode="auto">
          <a:xfrm>
            <a:off x="1991380" y="3790111"/>
            <a:ext cx="1356484" cy="559678"/>
          </a:xfrm>
          <a:prstGeom prst="roundRect">
            <a:avLst/>
          </a:prstGeom>
          <a:noFill/>
          <a:ln w="28575" cap="flat" cmpd="sng" algn="ctr">
            <a:solidFill>
              <a:schemeClr val="accent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600" b="1" i="0" u="none" strike="noStrike" cap="none" normalizeH="0" baseline="0" smtClean="0">
              <a:ln>
                <a:noFill/>
              </a:ln>
              <a:solidFill>
                <a:schemeClr val="tx1"/>
              </a:solidFill>
              <a:effectLst/>
              <a:latin typeface="Arial" charset="0"/>
              <a:ea typeface="宋体" charset="-122"/>
            </a:endParaRPr>
          </a:p>
        </p:txBody>
      </p:sp>
      <p:sp>
        <p:nvSpPr>
          <p:cNvPr id="35" name="圆角矩形 34"/>
          <p:cNvSpPr/>
          <p:nvPr/>
        </p:nvSpPr>
        <p:spPr bwMode="auto">
          <a:xfrm>
            <a:off x="3836091" y="3790111"/>
            <a:ext cx="1455989" cy="559678"/>
          </a:xfrm>
          <a:prstGeom prst="roundRect">
            <a:avLst/>
          </a:prstGeom>
          <a:noFill/>
          <a:ln w="28575" cap="flat" cmpd="sng" algn="ctr">
            <a:solidFill>
              <a:schemeClr val="accent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600" b="1" i="0" u="none" strike="noStrike" cap="none" normalizeH="0" baseline="0" smtClean="0">
              <a:ln>
                <a:noFill/>
              </a:ln>
              <a:solidFill>
                <a:schemeClr val="tx1"/>
              </a:solidFill>
              <a:effectLst/>
              <a:latin typeface="Arial" charset="0"/>
              <a:ea typeface="宋体" charset="-122"/>
            </a:endParaRPr>
          </a:p>
        </p:txBody>
      </p:sp>
      <p:sp>
        <p:nvSpPr>
          <p:cNvPr id="36" name="圆角矩形 35"/>
          <p:cNvSpPr/>
          <p:nvPr/>
        </p:nvSpPr>
        <p:spPr bwMode="auto">
          <a:xfrm>
            <a:off x="5782144" y="3790111"/>
            <a:ext cx="1407466" cy="559678"/>
          </a:xfrm>
          <a:prstGeom prst="roundRect">
            <a:avLst/>
          </a:prstGeom>
          <a:noFill/>
          <a:ln w="28575" cap="flat" cmpd="sng" algn="ctr">
            <a:solidFill>
              <a:schemeClr val="accent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600" b="1" i="0" u="none" strike="noStrike" cap="none" normalizeH="0" baseline="0" smtClean="0">
              <a:ln>
                <a:noFill/>
              </a:ln>
              <a:solidFill>
                <a:schemeClr val="tx1"/>
              </a:solidFill>
              <a:effectLst/>
              <a:latin typeface="Arial" charset="0"/>
              <a:ea typeface="宋体" charset="-122"/>
            </a:endParaRPr>
          </a:p>
        </p:txBody>
      </p:sp>
      <p:sp>
        <p:nvSpPr>
          <p:cNvPr id="33" name="圆角矩形 32"/>
          <p:cNvSpPr/>
          <p:nvPr/>
        </p:nvSpPr>
        <p:spPr bwMode="auto">
          <a:xfrm>
            <a:off x="3419872" y="4995694"/>
            <a:ext cx="2435035" cy="522416"/>
          </a:xfrm>
          <a:prstGeom prst="roundRect">
            <a:avLst/>
          </a:prstGeom>
          <a:noFill/>
          <a:ln w="28575" cap="flat" cmpd="sng" algn="ctr">
            <a:solidFill>
              <a:schemeClr val="accent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b="1">
              <a:latin typeface="Arial" charset="0"/>
              <a:ea typeface="宋体" charset="-122"/>
            </a:endParaRPr>
          </a:p>
        </p:txBody>
      </p:sp>
      <p:sp>
        <p:nvSpPr>
          <p:cNvPr id="38" name="燕尾形 37"/>
          <p:cNvSpPr/>
          <p:nvPr/>
        </p:nvSpPr>
        <p:spPr bwMode="auto">
          <a:xfrm>
            <a:off x="7252993" y="3886011"/>
            <a:ext cx="180020" cy="367878"/>
          </a:xfrm>
          <a:prstGeom prst="chevron">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600" b="1" i="0" u="none" strike="noStrike" cap="none" normalizeH="0" baseline="0" smtClean="0">
              <a:ln>
                <a:noFill/>
              </a:ln>
              <a:solidFill>
                <a:schemeClr val="tx1"/>
              </a:solidFill>
              <a:effectLst/>
              <a:latin typeface="Arial" charset="0"/>
              <a:ea typeface="宋体" charset="-122"/>
            </a:endParaRPr>
          </a:p>
        </p:txBody>
      </p:sp>
      <p:sp>
        <p:nvSpPr>
          <p:cNvPr id="39" name="燕尾形 38"/>
          <p:cNvSpPr/>
          <p:nvPr/>
        </p:nvSpPr>
        <p:spPr bwMode="auto">
          <a:xfrm>
            <a:off x="7399851" y="3886011"/>
            <a:ext cx="180020" cy="367878"/>
          </a:xfrm>
          <a:prstGeom prst="chevron">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600" b="1" i="0" u="none" strike="noStrike" cap="none" normalizeH="0" baseline="0" smtClean="0">
              <a:ln>
                <a:noFill/>
              </a:ln>
              <a:solidFill>
                <a:schemeClr val="tx1"/>
              </a:solidFill>
              <a:effectLst/>
              <a:latin typeface="Arial" charset="0"/>
              <a:ea typeface="宋体" charset="-122"/>
            </a:endParaRPr>
          </a:p>
        </p:txBody>
      </p:sp>
      <p:sp>
        <p:nvSpPr>
          <p:cNvPr id="40" name="圆角矩形 39"/>
          <p:cNvSpPr/>
          <p:nvPr/>
        </p:nvSpPr>
        <p:spPr bwMode="auto">
          <a:xfrm>
            <a:off x="7668344" y="3791183"/>
            <a:ext cx="1407466" cy="559678"/>
          </a:xfrm>
          <a:prstGeom prst="roundRect">
            <a:avLst/>
          </a:prstGeom>
          <a:noFill/>
          <a:ln w="28575" cap="flat" cmpd="sng" algn="ctr">
            <a:solidFill>
              <a:schemeClr val="accent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600" b="1" i="0" u="none" strike="noStrike" cap="none" normalizeH="0" baseline="0" smtClean="0">
              <a:ln>
                <a:noFill/>
              </a:ln>
              <a:solidFill>
                <a:schemeClr val="tx1"/>
              </a:solidFill>
              <a:effectLst/>
              <a:latin typeface="Arial" charset="0"/>
              <a:ea typeface="宋体" charset="-122"/>
            </a:endParaRPr>
          </a:p>
        </p:txBody>
      </p:sp>
      <p:sp>
        <p:nvSpPr>
          <p:cNvPr id="41" name="TextBox 40"/>
          <p:cNvSpPr txBox="1"/>
          <p:nvPr/>
        </p:nvSpPr>
        <p:spPr>
          <a:xfrm>
            <a:off x="7882232" y="3913495"/>
            <a:ext cx="1154264" cy="338554"/>
          </a:xfrm>
          <a:prstGeom prst="rect">
            <a:avLst/>
          </a:prstGeom>
          <a:noFill/>
        </p:spPr>
        <p:txBody>
          <a:bodyPr wrap="square" rtlCol="0">
            <a:spAutoFit/>
          </a:bodyPr>
          <a:lstStyle/>
          <a:p>
            <a:r>
              <a:rPr lang="zh-CN" altLang="en-US" sz="1600" dirty="0" smtClean="0"/>
              <a:t>系统应用</a:t>
            </a:r>
            <a:endParaRPr lang="zh-CN" altLang="en-US" sz="1600" dirty="0"/>
          </a:p>
        </p:txBody>
      </p:sp>
      <p:sp>
        <p:nvSpPr>
          <p:cNvPr id="43" name="Freeform 3"/>
          <p:cNvSpPr>
            <a:spLocks/>
          </p:cNvSpPr>
          <p:nvPr/>
        </p:nvSpPr>
        <p:spPr bwMode="gray">
          <a:xfrm rot="15775734">
            <a:off x="7212847" y="3795183"/>
            <a:ext cx="554028" cy="2401019"/>
          </a:xfrm>
          <a:custGeom>
            <a:avLst/>
            <a:gdLst>
              <a:gd name="T0" fmla="*/ 415215134 w 501"/>
              <a:gd name="T1" fmla="*/ 1248269996 h 1198"/>
              <a:gd name="T2" fmla="*/ 330514655 w 501"/>
              <a:gd name="T3" fmla="*/ 1155566102 h 1198"/>
              <a:gd name="T4" fmla="*/ 258703233 w 501"/>
              <a:gd name="T5" fmla="*/ 1059628073 h 1198"/>
              <a:gd name="T6" fmla="*/ 199781828 w 501"/>
              <a:gd name="T7" fmla="*/ 965846480 h 1198"/>
              <a:gd name="T8" fmla="*/ 153749480 w 501"/>
              <a:gd name="T9" fmla="*/ 877454419 h 1198"/>
              <a:gd name="T10" fmla="*/ 118763937 w 501"/>
              <a:gd name="T11" fmla="*/ 800919120 h 1198"/>
              <a:gd name="T12" fmla="*/ 96668410 w 501"/>
              <a:gd name="T13" fmla="*/ 742709892 h 1198"/>
              <a:gd name="T14" fmla="*/ 84700479 w 501"/>
              <a:gd name="T15" fmla="*/ 704981092 h 1198"/>
              <a:gd name="T16" fmla="*/ 51556229 w 501"/>
              <a:gd name="T17" fmla="*/ 558379802 h 1198"/>
              <a:gd name="T18" fmla="*/ 35905711 w 501"/>
              <a:gd name="T19" fmla="*/ 426869409 h 1198"/>
              <a:gd name="T20" fmla="*/ 33143290 w 501"/>
              <a:gd name="T21" fmla="*/ 316918182 h 1198"/>
              <a:gd name="T22" fmla="*/ 37747005 w 501"/>
              <a:gd name="T23" fmla="*/ 228526120 h 1198"/>
              <a:gd name="T24" fmla="*/ 47873642 w 501"/>
              <a:gd name="T25" fmla="*/ 162770924 h 1198"/>
              <a:gd name="T26" fmla="*/ 56159944 w 501"/>
              <a:gd name="T27" fmla="*/ 122886727 h 1198"/>
              <a:gd name="T28" fmla="*/ 60762699 w 501"/>
              <a:gd name="T29" fmla="*/ 108873528 h 1198"/>
              <a:gd name="T30" fmla="*/ 221877355 w 501"/>
              <a:gd name="T31" fmla="*/ 0 h 1198"/>
              <a:gd name="T32" fmla="*/ 211750718 w 501"/>
              <a:gd name="T33" fmla="*/ 215590621 h 1198"/>
              <a:gd name="T34" fmla="*/ 208068130 w 501"/>
              <a:gd name="T35" fmla="*/ 224214287 h 1198"/>
              <a:gd name="T36" fmla="*/ 198861661 w 501"/>
              <a:gd name="T37" fmla="*/ 249007588 h 1198"/>
              <a:gd name="T38" fmla="*/ 186892771 w 501"/>
              <a:gd name="T39" fmla="*/ 293203618 h 1198"/>
              <a:gd name="T40" fmla="*/ 176765175 w 501"/>
              <a:gd name="T41" fmla="*/ 357880078 h 1198"/>
              <a:gd name="T42" fmla="*/ 172162419 w 501"/>
              <a:gd name="T43" fmla="*/ 445194440 h 1198"/>
              <a:gd name="T44" fmla="*/ 175845007 w 501"/>
              <a:gd name="T45" fmla="*/ 556224404 h 1198"/>
              <a:gd name="T46" fmla="*/ 192416652 w 501"/>
              <a:gd name="T47" fmla="*/ 687734797 h 1198"/>
              <a:gd name="T48" fmla="*/ 220036061 w 501"/>
              <a:gd name="T49" fmla="*/ 809542787 h 1198"/>
              <a:gd name="T50" fmla="*/ 255941772 w 501"/>
              <a:gd name="T51" fmla="*/ 920572751 h 1198"/>
              <a:gd name="T52" fmla="*/ 297371365 w 501"/>
              <a:gd name="T53" fmla="*/ 1019743876 h 1198"/>
              <a:gd name="T54" fmla="*/ 339721124 w 501"/>
              <a:gd name="T55" fmla="*/ 1104902841 h 1198"/>
              <a:gd name="T56" fmla="*/ 381150717 w 501"/>
              <a:gd name="T57" fmla="*/ 1176047569 h 1198"/>
              <a:gd name="T58" fmla="*/ 417056428 w 501"/>
              <a:gd name="T59" fmla="*/ 1231022664 h 1198"/>
              <a:gd name="T60" fmla="*/ 444675837 w 501"/>
              <a:gd name="T61" fmla="*/ 1269829162 h 1198"/>
              <a:gd name="T62" fmla="*/ 460326355 w 501"/>
              <a:gd name="T63" fmla="*/ 1289232931 h 119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501" h="1198">
                <a:moveTo>
                  <a:pt x="501" y="1198"/>
                </a:moveTo>
                <a:lnTo>
                  <a:pt x="451" y="1158"/>
                </a:lnTo>
                <a:lnTo>
                  <a:pt x="403" y="1115"/>
                </a:lnTo>
                <a:lnTo>
                  <a:pt x="359" y="1072"/>
                </a:lnTo>
                <a:lnTo>
                  <a:pt x="318" y="1027"/>
                </a:lnTo>
                <a:lnTo>
                  <a:pt x="281" y="983"/>
                </a:lnTo>
                <a:lnTo>
                  <a:pt x="248" y="938"/>
                </a:lnTo>
                <a:lnTo>
                  <a:pt x="217" y="896"/>
                </a:lnTo>
                <a:lnTo>
                  <a:pt x="190" y="853"/>
                </a:lnTo>
                <a:lnTo>
                  <a:pt x="167" y="814"/>
                </a:lnTo>
                <a:lnTo>
                  <a:pt x="147" y="777"/>
                </a:lnTo>
                <a:lnTo>
                  <a:pt x="129" y="743"/>
                </a:lnTo>
                <a:lnTo>
                  <a:pt x="115" y="714"/>
                </a:lnTo>
                <a:lnTo>
                  <a:pt x="105" y="689"/>
                </a:lnTo>
                <a:lnTo>
                  <a:pt x="97" y="669"/>
                </a:lnTo>
                <a:lnTo>
                  <a:pt x="92" y="654"/>
                </a:lnTo>
                <a:lnTo>
                  <a:pt x="71" y="583"/>
                </a:lnTo>
                <a:lnTo>
                  <a:pt x="56" y="518"/>
                </a:lnTo>
                <a:lnTo>
                  <a:pt x="45" y="454"/>
                </a:lnTo>
                <a:lnTo>
                  <a:pt x="39" y="396"/>
                </a:lnTo>
                <a:lnTo>
                  <a:pt x="36" y="343"/>
                </a:lnTo>
                <a:lnTo>
                  <a:pt x="36" y="294"/>
                </a:lnTo>
                <a:lnTo>
                  <a:pt x="37" y="251"/>
                </a:lnTo>
                <a:lnTo>
                  <a:pt x="41" y="212"/>
                </a:lnTo>
                <a:lnTo>
                  <a:pt x="46" y="180"/>
                </a:lnTo>
                <a:lnTo>
                  <a:pt x="52" y="151"/>
                </a:lnTo>
                <a:lnTo>
                  <a:pt x="57" y="129"/>
                </a:lnTo>
                <a:lnTo>
                  <a:pt x="61" y="114"/>
                </a:lnTo>
                <a:lnTo>
                  <a:pt x="65" y="105"/>
                </a:lnTo>
                <a:lnTo>
                  <a:pt x="66" y="101"/>
                </a:lnTo>
                <a:lnTo>
                  <a:pt x="0" y="63"/>
                </a:lnTo>
                <a:lnTo>
                  <a:pt x="241" y="0"/>
                </a:lnTo>
                <a:lnTo>
                  <a:pt x="306" y="245"/>
                </a:lnTo>
                <a:lnTo>
                  <a:pt x="230" y="200"/>
                </a:lnTo>
                <a:lnTo>
                  <a:pt x="229" y="203"/>
                </a:lnTo>
                <a:lnTo>
                  <a:pt x="226" y="208"/>
                </a:lnTo>
                <a:lnTo>
                  <a:pt x="221" y="217"/>
                </a:lnTo>
                <a:lnTo>
                  <a:pt x="216" y="231"/>
                </a:lnTo>
                <a:lnTo>
                  <a:pt x="209" y="249"/>
                </a:lnTo>
                <a:lnTo>
                  <a:pt x="203" y="272"/>
                </a:lnTo>
                <a:lnTo>
                  <a:pt x="196" y="300"/>
                </a:lnTo>
                <a:lnTo>
                  <a:pt x="192" y="332"/>
                </a:lnTo>
                <a:lnTo>
                  <a:pt x="189" y="369"/>
                </a:lnTo>
                <a:lnTo>
                  <a:pt x="187" y="413"/>
                </a:lnTo>
                <a:lnTo>
                  <a:pt x="187" y="462"/>
                </a:lnTo>
                <a:lnTo>
                  <a:pt x="191" y="516"/>
                </a:lnTo>
                <a:lnTo>
                  <a:pt x="199" y="578"/>
                </a:lnTo>
                <a:lnTo>
                  <a:pt x="209" y="638"/>
                </a:lnTo>
                <a:lnTo>
                  <a:pt x="222" y="696"/>
                </a:lnTo>
                <a:lnTo>
                  <a:pt x="239" y="751"/>
                </a:lnTo>
                <a:lnTo>
                  <a:pt x="257" y="804"/>
                </a:lnTo>
                <a:lnTo>
                  <a:pt x="278" y="854"/>
                </a:lnTo>
                <a:lnTo>
                  <a:pt x="300" y="901"/>
                </a:lnTo>
                <a:lnTo>
                  <a:pt x="323" y="946"/>
                </a:lnTo>
                <a:lnTo>
                  <a:pt x="346" y="987"/>
                </a:lnTo>
                <a:lnTo>
                  <a:pt x="369" y="1025"/>
                </a:lnTo>
                <a:lnTo>
                  <a:pt x="392" y="1060"/>
                </a:lnTo>
                <a:lnTo>
                  <a:pt x="414" y="1091"/>
                </a:lnTo>
                <a:lnTo>
                  <a:pt x="434" y="1119"/>
                </a:lnTo>
                <a:lnTo>
                  <a:pt x="453" y="1142"/>
                </a:lnTo>
                <a:lnTo>
                  <a:pt x="469" y="1161"/>
                </a:lnTo>
                <a:lnTo>
                  <a:pt x="483" y="1178"/>
                </a:lnTo>
                <a:lnTo>
                  <a:pt x="493" y="1189"/>
                </a:lnTo>
                <a:lnTo>
                  <a:pt x="500" y="1196"/>
                </a:lnTo>
                <a:lnTo>
                  <a:pt x="501" y="1198"/>
                </a:lnTo>
                <a:close/>
              </a:path>
            </a:pathLst>
          </a:custGeom>
          <a:solidFill>
            <a:schemeClr val="accent1">
              <a:lumMod val="50000"/>
            </a:schemeClr>
          </a:solidFill>
          <a:ln>
            <a:noFill/>
          </a:ln>
          <a:effectLst/>
          <a:extLst/>
        </p:spPr>
        <p:txBody>
          <a:bodyPr/>
          <a:lstStyle/>
          <a:p>
            <a:endParaRPr lang="zh-CN" altLang="en-US"/>
          </a:p>
        </p:txBody>
      </p:sp>
      <p:sp>
        <p:nvSpPr>
          <p:cNvPr id="44" name="Freeform 3"/>
          <p:cNvSpPr>
            <a:spLocks/>
          </p:cNvSpPr>
          <p:nvPr/>
        </p:nvSpPr>
        <p:spPr bwMode="gray">
          <a:xfrm rot="17529143">
            <a:off x="1594007" y="3967518"/>
            <a:ext cx="554028" cy="2401019"/>
          </a:xfrm>
          <a:custGeom>
            <a:avLst/>
            <a:gdLst>
              <a:gd name="T0" fmla="*/ 415215134 w 501"/>
              <a:gd name="T1" fmla="*/ 1248269996 h 1198"/>
              <a:gd name="T2" fmla="*/ 330514655 w 501"/>
              <a:gd name="T3" fmla="*/ 1155566102 h 1198"/>
              <a:gd name="T4" fmla="*/ 258703233 w 501"/>
              <a:gd name="T5" fmla="*/ 1059628073 h 1198"/>
              <a:gd name="T6" fmla="*/ 199781828 w 501"/>
              <a:gd name="T7" fmla="*/ 965846480 h 1198"/>
              <a:gd name="T8" fmla="*/ 153749480 w 501"/>
              <a:gd name="T9" fmla="*/ 877454419 h 1198"/>
              <a:gd name="T10" fmla="*/ 118763937 w 501"/>
              <a:gd name="T11" fmla="*/ 800919120 h 1198"/>
              <a:gd name="T12" fmla="*/ 96668410 w 501"/>
              <a:gd name="T13" fmla="*/ 742709892 h 1198"/>
              <a:gd name="T14" fmla="*/ 84700479 w 501"/>
              <a:gd name="T15" fmla="*/ 704981092 h 1198"/>
              <a:gd name="T16" fmla="*/ 51556229 w 501"/>
              <a:gd name="T17" fmla="*/ 558379802 h 1198"/>
              <a:gd name="T18" fmla="*/ 35905711 w 501"/>
              <a:gd name="T19" fmla="*/ 426869409 h 1198"/>
              <a:gd name="T20" fmla="*/ 33143290 w 501"/>
              <a:gd name="T21" fmla="*/ 316918182 h 1198"/>
              <a:gd name="T22" fmla="*/ 37747005 w 501"/>
              <a:gd name="T23" fmla="*/ 228526120 h 1198"/>
              <a:gd name="T24" fmla="*/ 47873642 w 501"/>
              <a:gd name="T25" fmla="*/ 162770924 h 1198"/>
              <a:gd name="T26" fmla="*/ 56159944 w 501"/>
              <a:gd name="T27" fmla="*/ 122886727 h 1198"/>
              <a:gd name="T28" fmla="*/ 60762699 w 501"/>
              <a:gd name="T29" fmla="*/ 108873528 h 1198"/>
              <a:gd name="T30" fmla="*/ 221877355 w 501"/>
              <a:gd name="T31" fmla="*/ 0 h 1198"/>
              <a:gd name="T32" fmla="*/ 211750718 w 501"/>
              <a:gd name="T33" fmla="*/ 215590621 h 1198"/>
              <a:gd name="T34" fmla="*/ 208068130 w 501"/>
              <a:gd name="T35" fmla="*/ 224214287 h 1198"/>
              <a:gd name="T36" fmla="*/ 198861661 w 501"/>
              <a:gd name="T37" fmla="*/ 249007588 h 1198"/>
              <a:gd name="T38" fmla="*/ 186892771 w 501"/>
              <a:gd name="T39" fmla="*/ 293203618 h 1198"/>
              <a:gd name="T40" fmla="*/ 176765175 w 501"/>
              <a:gd name="T41" fmla="*/ 357880078 h 1198"/>
              <a:gd name="T42" fmla="*/ 172162419 w 501"/>
              <a:gd name="T43" fmla="*/ 445194440 h 1198"/>
              <a:gd name="T44" fmla="*/ 175845007 w 501"/>
              <a:gd name="T45" fmla="*/ 556224404 h 1198"/>
              <a:gd name="T46" fmla="*/ 192416652 w 501"/>
              <a:gd name="T47" fmla="*/ 687734797 h 1198"/>
              <a:gd name="T48" fmla="*/ 220036061 w 501"/>
              <a:gd name="T49" fmla="*/ 809542787 h 1198"/>
              <a:gd name="T50" fmla="*/ 255941772 w 501"/>
              <a:gd name="T51" fmla="*/ 920572751 h 1198"/>
              <a:gd name="T52" fmla="*/ 297371365 w 501"/>
              <a:gd name="T53" fmla="*/ 1019743876 h 1198"/>
              <a:gd name="T54" fmla="*/ 339721124 w 501"/>
              <a:gd name="T55" fmla="*/ 1104902841 h 1198"/>
              <a:gd name="T56" fmla="*/ 381150717 w 501"/>
              <a:gd name="T57" fmla="*/ 1176047569 h 1198"/>
              <a:gd name="T58" fmla="*/ 417056428 w 501"/>
              <a:gd name="T59" fmla="*/ 1231022664 h 1198"/>
              <a:gd name="T60" fmla="*/ 444675837 w 501"/>
              <a:gd name="T61" fmla="*/ 1269829162 h 1198"/>
              <a:gd name="T62" fmla="*/ 460326355 w 501"/>
              <a:gd name="T63" fmla="*/ 1289232931 h 119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501" h="1198">
                <a:moveTo>
                  <a:pt x="501" y="1198"/>
                </a:moveTo>
                <a:lnTo>
                  <a:pt x="451" y="1158"/>
                </a:lnTo>
                <a:lnTo>
                  <a:pt x="403" y="1115"/>
                </a:lnTo>
                <a:lnTo>
                  <a:pt x="359" y="1072"/>
                </a:lnTo>
                <a:lnTo>
                  <a:pt x="318" y="1027"/>
                </a:lnTo>
                <a:lnTo>
                  <a:pt x="281" y="983"/>
                </a:lnTo>
                <a:lnTo>
                  <a:pt x="248" y="938"/>
                </a:lnTo>
                <a:lnTo>
                  <a:pt x="217" y="896"/>
                </a:lnTo>
                <a:lnTo>
                  <a:pt x="190" y="853"/>
                </a:lnTo>
                <a:lnTo>
                  <a:pt x="167" y="814"/>
                </a:lnTo>
                <a:lnTo>
                  <a:pt x="147" y="777"/>
                </a:lnTo>
                <a:lnTo>
                  <a:pt x="129" y="743"/>
                </a:lnTo>
                <a:lnTo>
                  <a:pt x="115" y="714"/>
                </a:lnTo>
                <a:lnTo>
                  <a:pt x="105" y="689"/>
                </a:lnTo>
                <a:lnTo>
                  <a:pt x="97" y="669"/>
                </a:lnTo>
                <a:lnTo>
                  <a:pt x="92" y="654"/>
                </a:lnTo>
                <a:lnTo>
                  <a:pt x="71" y="583"/>
                </a:lnTo>
                <a:lnTo>
                  <a:pt x="56" y="518"/>
                </a:lnTo>
                <a:lnTo>
                  <a:pt x="45" y="454"/>
                </a:lnTo>
                <a:lnTo>
                  <a:pt x="39" y="396"/>
                </a:lnTo>
                <a:lnTo>
                  <a:pt x="36" y="343"/>
                </a:lnTo>
                <a:lnTo>
                  <a:pt x="36" y="294"/>
                </a:lnTo>
                <a:lnTo>
                  <a:pt x="37" y="251"/>
                </a:lnTo>
                <a:lnTo>
                  <a:pt x="41" y="212"/>
                </a:lnTo>
                <a:lnTo>
                  <a:pt x="46" y="180"/>
                </a:lnTo>
                <a:lnTo>
                  <a:pt x="52" y="151"/>
                </a:lnTo>
                <a:lnTo>
                  <a:pt x="57" y="129"/>
                </a:lnTo>
                <a:lnTo>
                  <a:pt x="61" y="114"/>
                </a:lnTo>
                <a:lnTo>
                  <a:pt x="65" y="105"/>
                </a:lnTo>
                <a:lnTo>
                  <a:pt x="66" y="101"/>
                </a:lnTo>
                <a:lnTo>
                  <a:pt x="0" y="63"/>
                </a:lnTo>
                <a:lnTo>
                  <a:pt x="241" y="0"/>
                </a:lnTo>
                <a:lnTo>
                  <a:pt x="306" y="245"/>
                </a:lnTo>
                <a:lnTo>
                  <a:pt x="230" y="200"/>
                </a:lnTo>
                <a:lnTo>
                  <a:pt x="229" y="203"/>
                </a:lnTo>
                <a:lnTo>
                  <a:pt x="226" y="208"/>
                </a:lnTo>
                <a:lnTo>
                  <a:pt x="221" y="217"/>
                </a:lnTo>
                <a:lnTo>
                  <a:pt x="216" y="231"/>
                </a:lnTo>
                <a:lnTo>
                  <a:pt x="209" y="249"/>
                </a:lnTo>
                <a:lnTo>
                  <a:pt x="203" y="272"/>
                </a:lnTo>
                <a:lnTo>
                  <a:pt x="196" y="300"/>
                </a:lnTo>
                <a:lnTo>
                  <a:pt x="192" y="332"/>
                </a:lnTo>
                <a:lnTo>
                  <a:pt x="189" y="369"/>
                </a:lnTo>
                <a:lnTo>
                  <a:pt x="187" y="413"/>
                </a:lnTo>
                <a:lnTo>
                  <a:pt x="187" y="462"/>
                </a:lnTo>
                <a:lnTo>
                  <a:pt x="191" y="516"/>
                </a:lnTo>
                <a:lnTo>
                  <a:pt x="199" y="578"/>
                </a:lnTo>
                <a:lnTo>
                  <a:pt x="209" y="638"/>
                </a:lnTo>
                <a:lnTo>
                  <a:pt x="222" y="696"/>
                </a:lnTo>
                <a:lnTo>
                  <a:pt x="239" y="751"/>
                </a:lnTo>
                <a:lnTo>
                  <a:pt x="257" y="804"/>
                </a:lnTo>
                <a:lnTo>
                  <a:pt x="278" y="854"/>
                </a:lnTo>
                <a:lnTo>
                  <a:pt x="300" y="901"/>
                </a:lnTo>
                <a:lnTo>
                  <a:pt x="323" y="946"/>
                </a:lnTo>
                <a:lnTo>
                  <a:pt x="346" y="987"/>
                </a:lnTo>
                <a:lnTo>
                  <a:pt x="369" y="1025"/>
                </a:lnTo>
                <a:lnTo>
                  <a:pt x="392" y="1060"/>
                </a:lnTo>
                <a:lnTo>
                  <a:pt x="414" y="1091"/>
                </a:lnTo>
                <a:lnTo>
                  <a:pt x="434" y="1119"/>
                </a:lnTo>
                <a:lnTo>
                  <a:pt x="453" y="1142"/>
                </a:lnTo>
                <a:lnTo>
                  <a:pt x="469" y="1161"/>
                </a:lnTo>
                <a:lnTo>
                  <a:pt x="483" y="1178"/>
                </a:lnTo>
                <a:lnTo>
                  <a:pt x="493" y="1189"/>
                </a:lnTo>
                <a:lnTo>
                  <a:pt x="500" y="1196"/>
                </a:lnTo>
                <a:lnTo>
                  <a:pt x="501" y="1198"/>
                </a:lnTo>
                <a:close/>
              </a:path>
            </a:pathLst>
          </a:custGeom>
          <a:solidFill>
            <a:schemeClr val="accent1">
              <a:lumMod val="50000"/>
            </a:schemeClr>
          </a:solidFill>
          <a:ln>
            <a:noFill/>
          </a:ln>
          <a:effectLst/>
          <a:extLst/>
        </p:spPr>
        <p:txBody>
          <a:bodyPr/>
          <a:lstStyle/>
          <a:p>
            <a:endParaRPr lang="zh-CN" altLang="en-US"/>
          </a:p>
        </p:txBody>
      </p:sp>
      <p:sp>
        <p:nvSpPr>
          <p:cNvPr id="6" name="TextBox 5"/>
          <p:cNvSpPr txBox="1"/>
          <p:nvPr/>
        </p:nvSpPr>
        <p:spPr>
          <a:xfrm>
            <a:off x="659316" y="2275131"/>
            <a:ext cx="7589735" cy="646331"/>
          </a:xfrm>
          <a:prstGeom prst="rect">
            <a:avLst/>
          </a:prstGeom>
          <a:noFill/>
        </p:spPr>
        <p:txBody>
          <a:bodyPr wrap="square" rtlCol="0">
            <a:spAutoFit/>
          </a:bodyPr>
          <a:lstStyle/>
          <a:p>
            <a:r>
              <a:rPr lang="zh-CN" altLang="en-US" dirty="0" smtClean="0"/>
              <a:t>基于本系统框架可以快速高效的进行面向社区的疾病诊断决策支持系统的开发工作，开发流程如下图</a:t>
            </a:r>
            <a:endParaRPr lang="zh-CN" altLang="en-US" dirty="0"/>
          </a:p>
        </p:txBody>
      </p:sp>
    </p:spTree>
    <p:extLst>
      <p:ext uri="{BB962C8B-B14F-4D97-AF65-F5344CB8AC3E}">
        <p14:creationId xmlns:p14="http://schemas.microsoft.com/office/powerpoint/2010/main" val="290608947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Text Box 9"/>
          <p:cNvSpPr txBox="1">
            <a:spLocks noChangeArrowheads="1"/>
          </p:cNvSpPr>
          <p:nvPr/>
        </p:nvSpPr>
        <p:spPr bwMode="auto">
          <a:xfrm>
            <a:off x="304800" y="292100"/>
            <a:ext cx="779559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论文提纲</a:t>
            </a:r>
            <a:endParaRPr lang="zh-CN" altLang="en-US" sz="2800" b="1" dirty="0">
              <a:solidFill>
                <a:srgbClr val="FFFFFF"/>
              </a:solidFill>
              <a:latin typeface="Times New Roman" pitchFamily="18" charset="0"/>
              <a:ea typeface="黑体" pitchFamily="49" charset="-122"/>
              <a:cs typeface="Times New Roman" pitchFamily="18" charset="0"/>
            </a:endParaRPr>
          </a:p>
        </p:txBody>
      </p:sp>
      <p:pic>
        <p:nvPicPr>
          <p:cNvPr id="27" name="Picture 2" descr="E:\素材\矢量图标\医疗相关\Free-Medical-Icons-Set\128x128\ParameterReview.png"/>
          <p:cNvPicPr>
            <a:picLocks noChangeAspect="1" noChangeArrowheads="1"/>
          </p:cNvPicPr>
          <p:nvPr/>
        </p:nvPicPr>
        <p:blipFill>
          <a:blip r:embed="rId3"/>
          <a:srcRect/>
          <a:stretch>
            <a:fillRect/>
          </a:stretch>
        </p:blipFill>
        <p:spPr bwMode="auto">
          <a:xfrm rot="1211986">
            <a:off x="986153" y="2594930"/>
            <a:ext cx="1762195" cy="1762195"/>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28" name="Picture 3" descr="D:\My Documents\20101220\素材\01300000165476121636519272838.jpg"/>
          <p:cNvPicPr>
            <a:picLocks noChangeAspect="1" noChangeArrowheads="1"/>
          </p:cNvPicPr>
          <p:nvPr/>
        </p:nvPicPr>
        <p:blipFill>
          <a:blip r:embed="rId4"/>
          <a:srcRect/>
          <a:stretch>
            <a:fillRect/>
          </a:stretch>
        </p:blipFill>
        <p:spPr bwMode="auto">
          <a:xfrm>
            <a:off x="430120" y="2439810"/>
            <a:ext cx="1711489" cy="1819097"/>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29" name="Picture 3" descr="E:\素材\图片素材\键盘\2.jpg"/>
          <p:cNvPicPr>
            <a:picLocks noChangeAspect="1" noChangeArrowheads="1"/>
          </p:cNvPicPr>
          <p:nvPr/>
        </p:nvPicPr>
        <p:blipFill>
          <a:blip r:embed="rId5" cstate="print"/>
          <a:srcRect/>
          <a:stretch>
            <a:fillRect/>
          </a:stretch>
        </p:blipFill>
        <p:spPr bwMode="auto">
          <a:xfrm rot="20860945">
            <a:off x="487670" y="3580473"/>
            <a:ext cx="1731847" cy="1050654"/>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18442" name="Slide Number Placeholder 1"/>
          <p:cNvSpPr>
            <a:spLocks noGrp="1"/>
          </p:cNvSpPr>
          <p:nvPr>
            <p:ph type="sldNum" sz="quarter" idx="12"/>
          </p:nvPr>
        </p:nvSpPr>
        <p:spPr>
          <a:xfrm>
            <a:off x="6553200" y="6408738"/>
            <a:ext cx="2133600"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631151A5-EF93-41A3-8697-86454BD85761}" type="slidenum">
              <a:rPr lang="en-US" altLang="zh-CN" smtClean="0">
                <a:solidFill>
                  <a:srgbClr val="000000"/>
                </a:solidFill>
                <a:latin typeface="Arial" charset="0"/>
              </a:rPr>
              <a:pPr eaLnBrk="1" fontAlgn="base" hangingPunct="1">
                <a:spcBef>
                  <a:spcPct val="0"/>
                </a:spcBef>
                <a:spcAft>
                  <a:spcPct val="0"/>
                </a:spcAft>
              </a:pPr>
              <a:t>24</a:t>
            </a:fld>
            <a:endParaRPr lang="en-US" altLang="zh-CN" smtClean="0">
              <a:solidFill>
                <a:srgbClr val="000000"/>
              </a:solidFill>
              <a:latin typeface="Arial" charset="0"/>
            </a:endParaRPr>
          </a:p>
        </p:txBody>
      </p:sp>
      <p:sp>
        <p:nvSpPr>
          <p:cNvPr id="40" name="矩形 39"/>
          <p:cNvSpPr/>
          <p:nvPr/>
        </p:nvSpPr>
        <p:spPr bwMode="auto">
          <a:xfrm>
            <a:off x="3498850" y="1866999"/>
            <a:ext cx="4883150" cy="428625"/>
          </a:xfrm>
          <a:prstGeom prst="rect">
            <a:avLst/>
          </a:prstGeom>
          <a:solidFill>
            <a:schemeClr val="bg2">
              <a:lumMod val="20000"/>
              <a:lumOff val="80000"/>
            </a:schemeClr>
          </a:solidFill>
          <a:ln>
            <a:solidFill>
              <a:schemeClr val="bg1">
                <a:lumMod val="65000"/>
              </a:schemeClr>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pPr fontAlgn="base">
              <a:spcBef>
                <a:spcPct val="0"/>
              </a:spcBef>
              <a:spcAft>
                <a:spcPct val="0"/>
              </a:spcAft>
              <a:defRPr/>
            </a:pPr>
            <a:endParaRPr lang="zh-CN" altLang="en-US" b="1" dirty="0">
              <a:solidFill>
                <a:srgbClr val="000000"/>
              </a:solidFill>
            </a:endParaRPr>
          </a:p>
        </p:txBody>
      </p:sp>
      <p:grpSp>
        <p:nvGrpSpPr>
          <p:cNvPr id="41" name="Group 4"/>
          <p:cNvGrpSpPr>
            <a:grpSpLocks/>
          </p:cNvGrpSpPr>
          <p:nvPr/>
        </p:nvGrpSpPr>
        <p:grpSpPr bwMode="auto">
          <a:xfrm>
            <a:off x="3176588" y="4103786"/>
            <a:ext cx="5205412" cy="571500"/>
            <a:chOff x="3176558" y="3957654"/>
            <a:chExt cx="5205442" cy="571504"/>
          </a:xfrm>
        </p:grpSpPr>
        <p:sp>
          <p:nvSpPr>
            <p:cNvPr id="42" name="矩形 41"/>
            <p:cNvSpPr/>
            <p:nvPr/>
          </p:nvSpPr>
          <p:spPr bwMode="auto">
            <a:xfrm>
              <a:off x="3475010" y="4029093"/>
              <a:ext cx="4906990" cy="428628"/>
            </a:xfrm>
            <a:prstGeom prst="rect">
              <a:avLst/>
            </a:prstGeom>
            <a:solidFill>
              <a:schemeClr val="bg2">
                <a:lumMod val="20000"/>
                <a:lumOff val="80000"/>
              </a:schemeClr>
            </a:solidFill>
            <a:ln>
              <a:solidFill>
                <a:schemeClr val="bg1">
                  <a:lumMod val="65000"/>
                </a:schemeClr>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pPr fontAlgn="base">
                <a:spcBef>
                  <a:spcPct val="0"/>
                </a:spcBef>
                <a:spcAft>
                  <a:spcPct val="0"/>
                </a:spcAft>
                <a:defRPr/>
              </a:pPr>
              <a:endParaRPr lang="zh-CN" altLang="en-US" b="1">
                <a:solidFill>
                  <a:srgbClr val="000000"/>
                </a:solidFill>
              </a:endParaRPr>
            </a:p>
          </p:txBody>
        </p:sp>
        <p:sp>
          <p:nvSpPr>
            <p:cNvPr id="43" name="TextBox 39"/>
            <p:cNvSpPr txBox="1">
              <a:spLocks noChangeArrowheads="1"/>
            </p:cNvSpPr>
            <p:nvPr/>
          </p:nvSpPr>
          <p:spPr bwMode="auto">
            <a:xfrm>
              <a:off x="3733800" y="4059283"/>
              <a:ext cx="46228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r>
                <a:rPr kumimoji="1" lang="zh-CN" altLang="en-US" b="1" dirty="0" smtClean="0">
                  <a:solidFill>
                    <a:srgbClr val="000000"/>
                  </a:solidFill>
                  <a:latin typeface="黑体" pitchFamily="49" charset="-122"/>
                  <a:ea typeface="黑体" pitchFamily="49" charset="-122"/>
                </a:rPr>
                <a:t>老年痴呆症决策支持系统开发与评估</a:t>
              </a:r>
              <a:endParaRPr kumimoji="1" lang="en-US" altLang="zh-CN" b="1" dirty="0">
                <a:solidFill>
                  <a:srgbClr val="000000"/>
                </a:solidFill>
                <a:latin typeface="黑体" pitchFamily="49" charset="-122"/>
                <a:ea typeface="黑体" pitchFamily="49" charset="-122"/>
              </a:endParaRPr>
            </a:p>
          </p:txBody>
        </p:sp>
        <p:sp>
          <p:nvSpPr>
            <p:cNvPr id="44" name="菱形 43"/>
            <p:cNvSpPr/>
            <p:nvPr/>
          </p:nvSpPr>
          <p:spPr bwMode="auto">
            <a:xfrm>
              <a:off x="3176558" y="3957654"/>
              <a:ext cx="571504" cy="571504"/>
            </a:xfrm>
            <a:prstGeom prst="diamond">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lstStyle/>
            <a:p>
              <a:pPr fontAlgn="base">
                <a:spcBef>
                  <a:spcPct val="0"/>
                </a:spcBef>
                <a:spcAft>
                  <a:spcPct val="0"/>
                </a:spcAft>
                <a:defRPr/>
              </a:pPr>
              <a:r>
                <a:rPr lang="en-US" altLang="zh-CN" b="1" dirty="0">
                  <a:solidFill>
                    <a:srgbClr val="000000"/>
                  </a:solidFill>
                  <a:latin typeface="Times New Roman" pitchFamily="18" charset="0"/>
                  <a:cs typeface="Times New Roman" pitchFamily="18" charset="0"/>
                </a:rPr>
                <a:t>4</a:t>
              </a:r>
              <a:endParaRPr lang="zh-CN" altLang="en-US" b="1" dirty="0">
                <a:solidFill>
                  <a:srgbClr val="000000"/>
                </a:solidFill>
                <a:latin typeface="Times New Roman" pitchFamily="18" charset="0"/>
                <a:cs typeface="Times New Roman" pitchFamily="18" charset="0"/>
              </a:endParaRPr>
            </a:p>
          </p:txBody>
        </p:sp>
      </p:grpSp>
      <p:grpSp>
        <p:nvGrpSpPr>
          <p:cNvPr id="45" name="Group 2"/>
          <p:cNvGrpSpPr>
            <a:grpSpLocks/>
          </p:cNvGrpSpPr>
          <p:nvPr/>
        </p:nvGrpSpPr>
        <p:grpSpPr bwMode="auto">
          <a:xfrm>
            <a:off x="3176588" y="2565499"/>
            <a:ext cx="5205412" cy="571500"/>
            <a:chOff x="3176558" y="2386018"/>
            <a:chExt cx="5205442" cy="571504"/>
          </a:xfrm>
          <a:solidFill>
            <a:schemeClr val="bg2">
              <a:lumMod val="20000"/>
              <a:lumOff val="80000"/>
            </a:schemeClr>
          </a:solidFill>
        </p:grpSpPr>
        <p:sp>
          <p:nvSpPr>
            <p:cNvPr id="46" name="矩形 45"/>
            <p:cNvSpPr/>
            <p:nvPr/>
          </p:nvSpPr>
          <p:spPr bwMode="auto">
            <a:xfrm>
              <a:off x="3498822" y="2457455"/>
              <a:ext cx="4883178" cy="428628"/>
            </a:xfrm>
            <a:prstGeom prst="rect">
              <a:avLst/>
            </a:prstGeom>
            <a:grpFill/>
            <a:ln>
              <a:solidFill>
                <a:schemeClr val="bg1">
                  <a:lumMod val="65000"/>
                </a:schemeClr>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pPr fontAlgn="base">
                <a:spcBef>
                  <a:spcPct val="0"/>
                </a:spcBef>
                <a:spcAft>
                  <a:spcPct val="0"/>
                </a:spcAft>
                <a:defRPr/>
              </a:pPr>
              <a:endParaRPr lang="zh-CN" altLang="en-US" b="1" dirty="0">
                <a:solidFill>
                  <a:srgbClr val="000000"/>
                </a:solidFill>
              </a:endParaRPr>
            </a:p>
          </p:txBody>
        </p:sp>
        <p:sp>
          <p:nvSpPr>
            <p:cNvPr id="47" name="菱形 46"/>
            <p:cNvSpPr/>
            <p:nvPr/>
          </p:nvSpPr>
          <p:spPr bwMode="auto">
            <a:xfrm>
              <a:off x="3176558" y="2386018"/>
              <a:ext cx="571504" cy="571504"/>
            </a:xfrm>
            <a:prstGeom prst="diamond">
              <a:avLst/>
            </a:prstGeom>
            <a:solidFill>
              <a:schemeClr val="accent1">
                <a:lumMod val="90000"/>
              </a:schemeClr>
            </a:solid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lstStyle/>
            <a:p>
              <a:pPr fontAlgn="base">
                <a:spcBef>
                  <a:spcPct val="0"/>
                </a:spcBef>
                <a:spcAft>
                  <a:spcPct val="0"/>
                </a:spcAft>
                <a:defRPr/>
              </a:pPr>
              <a:r>
                <a:rPr lang="en-US" altLang="zh-CN" b="1" dirty="0">
                  <a:solidFill>
                    <a:srgbClr val="000000"/>
                  </a:solidFill>
                  <a:latin typeface="Times New Roman" pitchFamily="18" charset="0"/>
                  <a:cs typeface="Times New Roman" pitchFamily="18" charset="0"/>
                </a:rPr>
                <a:t>2</a:t>
              </a:r>
              <a:endParaRPr lang="zh-CN" altLang="en-US" b="1" dirty="0">
                <a:solidFill>
                  <a:srgbClr val="000000"/>
                </a:solidFill>
                <a:latin typeface="Times New Roman" pitchFamily="18" charset="0"/>
                <a:cs typeface="Times New Roman" pitchFamily="18" charset="0"/>
              </a:endParaRPr>
            </a:p>
          </p:txBody>
        </p:sp>
        <p:sp>
          <p:nvSpPr>
            <p:cNvPr id="48" name="TextBox 36"/>
            <p:cNvSpPr txBox="1">
              <a:spLocks noChangeArrowheads="1"/>
            </p:cNvSpPr>
            <p:nvPr/>
          </p:nvSpPr>
          <p:spPr bwMode="auto">
            <a:xfrm>
              <a:off x="3733800" y="2487657"/>
              <a:ext cx="4366590" cy="36933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r>
                <a:rPr kumimoji="1" lang="zh-CN" altLang="en-US" b="1" dirty="0" smtClean="0">
                  <a:solidFill>
                    <a:srgbClr val="000000"/>
                  </a:solidFill>
                  <a:latin typeface="黑体" pitchFamily="49" charset="-122"/>
                  <a:ea typeface="黑体" pitchFamily="49" charset="-122"/>
                </a:rPr>
                <a:t>系统框架设计</a:t>
              </a:r>
              <a:endParaRPr kumimoji="1" lang="en-US" altLang="zh-CN" b="1" dirty="0">
                <a:solidFill>
                  <a:srgbClr val="000000"/>
                </a:solidFill>
                <a:latin typeface="黑体" pitchFamily="49" charset="-122"/>
                <a:ea typeface="黑体" pitchFamily="49" charset="-122"/>
              </a:endParaRPr>
            </a:p>
          </p:txBody>
        </p:sp>
      </p:grpSp>
      <p:grpSp>
        <p:nvGrpSpPr>
          <p:cNvPr id="49" name="Group 3"/>
          <p:cNvGrpSpPr>
            <a:grpSpLocks/>
          </p:cNvGrpSpPr>
          <p:nvPr/>
        </p:nvGrpSpPr>
        <p:grpSpPr bwMode="auto">
          <a:xfrm>
            <a:off x="3176588" y="3335435"/>
            <a:ext cx="5205412" cy="571500"/>
            <a:chOff x="3176558" y="3171836"/>
            <a:chExt cx="5205442" cy="571504"/>
          </a:xfrm>
          <a:solidFill>
            <a:schemeClr val="accent5">
              <a:lumMod val="90000"/>
            </a:schemeClr>
          </a:solidFill>
        </p:grpSpPr>
        <p:sp>
          <p:nvSpPr>
            <p:cNvPr id="50" name="矩形 49"/>
            <p:cNvSpPr/>
            <p:nvPr/>
          </p:nvSpPr>
          <p:spPr bwMode="auto">
            <a:xfrm>
              <a:off x="3498822" y="3243276"/>
              <a:ext cx="4883178" cy="428628"/>
            </a:xfrm>
            <a:prstGeom prst="rect">
              <a:avLst/>
            </a:prstGeom>
            <a:grpFill/>
            <a:ln>
              <a:solidFill>
                <a:schemeClr val="bg1">
                  <a:lumMod val="65000"/>
                </a:schemeClr>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pPr fontAlgn="base">
                <a:spcBef>
                  <a:spcPct val="0"/>
                </a:spcBef>
                <a:spcAft>
                  <a:spcPct val="0"/>
                </a:spcAft>
                <a:defRPr/>
              </a:pPr>
              <a:endParaRPr lang="zh-CN" altLang="en-US" b="1">
                <a:solidFill>
                  <a:srgbClr val="000000"/>
                </a:solidFill>
              </a:endParaRPr>
            </a:p>
          </p:txBody>
        </p:sp>
        <p:sp>
          <p:nvSpPr>
            <p:cNvPr id="51" name="菱形 50"/>
            <p:cNvSpPr/>
            <p:nvPr/>
          </p:nvSpPr>
          <p:spPr bwMode="auto">
            <a:xfrm>
              <a:off x="3176558" y="3171836"/>
              <a:ext cx="571504" cy="571504"/>
            </a:xfrm>
            <a:prstGeom prst="diamond">
              <a:avLst/>
            </a:prstGeom>
            <a:grp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lstStyle/>
            <a:p>
              <a:pPr fontAlgn="base">
                <a:spcBef>
                  <a:spcPct val="0"/>
                </a:spcBef>
                <a:spcAft>
                  <a:spcPct val="0"/>
                </a:spcAft>
                <a:defRPr/>
              </a:pPr>
              <a:r>
                <a:rPr lang="en-US" altLang="zh-CN" b="1" dirty="0">
                  <a:solidFill>
                    <a:srgbClr val="000000"/>
                  </a:solidFill>
                  <a:latin typeface="Times New Roman" pitchFamily="18" charset="0"/>
                  <a:cs typeface="Times New Roman" pitchFamily="18" charset="0"/>
                </a:rPr>
                <a:t>3</a:t>
              </a:r>
              <a:endParaRPr lang="zh-CN" altLang="en-US" b="1" dirty="0">
                <a:solidFill>
                  <a:srgbClr val="000000"/>
                </a:solidFill>
                <a:latin typeface="Times New Roman" pitchFamily="18" charset="0"/>
                <a:cs typeface="Times New Roman" pitchFamily="18" charset="0"/>
              </a:endParaRPr>
            </a:p>
          </p:txBody>
        </p:sp>
        <p:sp>
          <p:nvSpPr>
            <p:cNvPr id="52" name="TextBox 37"/>
            <p:cNvSpPr txBox="1">
              <a:spLocks noChangeArrowheads="1"/>
            </p:cNvSpPr>
            <p:nvPr/>
          </p:nvSpPr>
          <p:spPr bwMode="auto">
            <a:xfrm>
              <a:off x="3733800" y="3298871"/>
              <a:ext cx="4622799" cy="3693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r>
                <a:rPr kumimoji="1" lang="zh-CN" altLang="en-US" b="1" dirty="0">
                  <a:solidFill>
                    <a:srgbClr val="000000"/>
                  </a:solidFill>
                  <a:latin typeface="黑体" pitchFamily="49" charset="-122"/>
                  <a:ea typeface="黑体" pitchFamily="49" charset="-122"/>
                </a:rPr>
                <a:t>头痛决策支持系统开发与评估</a:t>
              </a:r>
            </a:p>
          </p:txBody>
        </p:sp>
      </p:grpSp>
      <p:sp>
        <p:nvSpPr>
          <p:cNvPr id="53" name="Rectangle 1"/>
          <p:cNvSpPr>
            <a:spLocks noChangeArrowheads="1"/>
          </p:cNvSpPr>
          <p:nvPr/>
        </p:nvSpPr>
        <p:spPr bwMode="auto">
          <a:xfrm>
            <a:off x="3694113" y="1897161"/>
            <a:ext cx="64928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fontAlgn="base">
              <a:spcBef>
                <a:spcPct val="0"/>
              </a:spcBef>
              <a:spcAft>
                <a:spcPct val="0"/>
              </a:spcAft>
            </a:pPr>
            <a:r>
              <a:rPr kumimoji="1" lang="zh-CN" altLang="en-US" b="1" dirty="0">
                <a:solidFill>
                  <a:srgbClr val="000000"/>
                </a:solidFill>
                <a:latin typeface="黑体" pitchFamily="49" charset="-122"/>
                <a:ea typeface="黑体" pitchFamily="49" charset="-122"/>
              </a:rPr>
              <a:t>引言</a:t>
            </a:r>
            <a:endParaRPr kumimoji="1" lang="en-US" altLang="zh-CN" b="1" dirty="0">
              <a:solidFill>
                <a:srgbClr val="000000"/>
              </a:solidFill>
              <a:latin typeface="黑体" pitchFamily="49" charset="-122"/>
              <a:ea typeface="黑体" pitchFamily="49" charset="-122"/>
            </a:endParaRPr>
          </a:p>
        </p:txBody>
      </p:sp>
      <p:grpSp>
        <p:nvGrpSpPr>
          <p:cNvPr id="54" name="Group 5"/>
          <p:cNvGrpSpPr>
            <a:grpSpLocks/>
          </p:cNvGrpSpPr>
          <p:nvPr/>
        </p:nvGrpSpPr>
        <p:grpSpPr bwMode="auto">
          <a:xfrm>
            <a:off x="3176588" y="4873724"/>
            <a:ext cx="5205412" cy="571500"/>
            <a:chOff x="3176558" y="4724400"/>
            <a:chExt cx="5205442" cy="571504"/>
          </a:xfrm>
        </p:grpSpPr>
        <p:sp>
          <p:nvSpPr>
            <p:cNvPr id="55" name="矩形 32"/>
            <p:cNvSpPr/>
            <p:nvPr/>
          </p:nvSpPr>
          <p:spPr bwMode="auto">
            <a:xfrm>
              <a:off x="3475010" y="4795837"/>
              <a:ext cx="4906990" cy="428628"/>
            </a:xfrm>
            <a:prstGeom prst="rect">
              <a:avLst/>
            </a:prstGeom>
            <a:solidFill>
              <a:schemeClr val="bg2">
                <a:lumMod val="20000"/>
                <a:lumOff val="80000"/>
              </a:schemeClr>
            </a:solidFill>
            <a:ln>
              <a:solidFill>
                <a:schemeClr val="bg1">
                  <a:lumMod val="65000"/>
                </a:schemeClr>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pPr fontAlgn="base">
                <a:spcBef>
                  <a:spcPct val="0"/>
                </a:spcBef>
                <a:spcAft>
                  <a:spcPct val="0"/>
                </a:spcAft>
                <a:defRPr/>
              </a:pPr>
              <a:endParaRPr lang="zh-CN" altLang="en-US" b="1">
                <a:solidFill>
                  <a:srgbClr val="000000"/>
                </a:solidFill>
              </a:endParaRPr>
            </a:p>
          </p:txBody>
        </p:sp>
        <p:sp>
          <p:nvSpPr>
            <p:cNvPr id="56" name="TextBox 39"/>
            <p:cNvSpPr txBox="1">
              <a:spLocks noChangeArrowheads="1"/>
            </p:cNvSpPr>
            <p:nvPr/>
          </p:nvSpPr>
          <p:spPr bwMode="auto">
            <a:xfrm>
              <a:off x="3733800" y="4826029"/>
              <a:ext cx="46228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r>
                <a:rPr kumimoji="1" lang="zh-CN" altLang="en-US" b="1" dirty="0" smtClean="0">
                  <a:solidFill>
                    <a:srgbClr val="000000"/>
                  </a:solidFill>
                  <a:latin typeface="黑体" pitchFamily="49" charset="-122"/>
                  <a:ea typeface="黑体" pitchFamily="49" charset="-122"/>
                </a:rPr>
                <a:t>总结与展望</a:t>
              </a:r>
              <a:endParaRPr kumimoji="1" lang="en-US" altLang="zh-CN" b="1" dirty="0">
                <a:solidFill>
                  <a:srgbClr val="000000"/>
                </a:solidFill>
                <a:latin typeface="黑体" pitchFamily="49" charset="-122"/>
                <a:ea typeface="黑体" pitchFamily="49" charset="-122"/>
              </a:endParaRPr>
            </a:p>
          </p:txBody>
        </p:sp>
        <p:sp>
          <p:nvSpPr>
            <p:cNvPr id="57" name="菱形 31"/>
            <p:cNvSpPr/>
            <p:nvPr/>
          </p:nvSpPr>
          <p:spPr bwMode="auto">
            <a:xfrm>
              <a:off x="3176558" y="4724400"/>
              <a:ext cx="571504" cy="571504"/>
            </a:xfrm>
            <a:prstGeom prst="diamond">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lstStyle/>
            <a:p>
              <a:pPr fontAlgn="base">
                <a:spcBef>
                  <a:spcPct val="0"/>
                </a:spcBef>
                <a:spcAft>
                  <a:spcPct val="0"/>
                </a:spcAft>
                <a:defRPr/>
              </a:pPr>
              <a:r>
                <a:rPr lang="en-US" altLang="zh-CN" b="1" dirty="0">
                  <a:solidFill>
                    <a:srgbClr val="000000"/>
                  </a:solidFill>
                  <a:latin typeface="Times New Roman" pitchFamily="18" charset="0"/>
                  <a:cs typeface="Times New Roman" pitchFamily="18" charset="0"/>
                </a:rPr>
                <a:t>5</a:t>
              </a:r>
              <a:endParaRPr lang="zh-CN" altLang="en-US" b="1" dirty="0">
                <a:solidFill>
                  <a:srgbClr val="000000"/>
                </a:solidFill>
                <a:latin typeface="Times New Roman" pitchFamily="18" charset="0"/>
                <a:cs typeface="Times New Roman" pitchFamily="18" charset="0"/>
              </a:endParaRPr>
            </a:p>
          </p:txBody>
        </p:sp>
      </p:grpSp>
      <p:sp>
        <p:nvSpPr>
          <p:cNvPr id="58" name="菱形 57"/>
          <p:cNvSpPr/>
          <p:nvPr/>
        </p:nvSpPr>
        <p:spPr bwMode="auto">
          <a:xfrm>
            <a:off x="3176558" y="1771824"/>
            <a:ext cx="571504" cy="571504"/>
          </a:xfrm>
          <a:prstGeom prst="diamond">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lstStyle/>
          <a:p>
            <a:pPr fontAlgn="base">
              <a:spcBef>
                <a:spcPct val="0"/>
              </a:spcBef>
              <a:spcAft>
                <a:spcPct val="0"/>
              </a:spcAft>
              <a:defRPr/>
            </a:pPr>
            <a:r>
              <a:rPr lang="en-US" altLang="zh-CN" b="1" dirty="0">
                <a:solidFill>
                  <a:srgbClr val="000000"/>
                </a:solidFill>
                <a:latin typeface="Times New Roman" pitchFamily="18" charset="0"/>
                <a:cs typeface="Times New Roman" pitchFamily="18" charset="0"/>
              </a:rPr>
              <a:t>1</a:t>
            </a:r>
            <a:endParaRPr lang="zh-CN" altLang="en-US" b="1" dirty="0">
              <a:solidFill>
                <a:srgbClr val="000000"/>
              </a:solidFill>
              <a:latin typeface="Times New Roman" pitchFamily="18" charset="0"/>
              <a:cs typeface="Times New Roman" pitchFamily="18" charset="0"/>
            </a:endParaRPr>
          </a:p>
        </p:txBody>
      </p:sp>
    </p:spTree>
    <p:extLst>
      <p:ext uri="{BB962C8B-B14F-4D97-AF65-F5344CB8AC3E}">
        <p14:creationId xmlns:p14="http://schemas.microsoft.com/office/powerpoint/2010/main" val="181100754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横卷形 7"/>
          <p:cNvSpPr/>
          <p:nvPr/>
        </p:nvSpPr>
        <p:spPr>
          <a:xfrm>
            <a:off x="1763688" y="1412776"/>
            <a:ext cx="6840761" cy="1655762"/>
          </a:xfrm>
          <a:prstGeom prst="horizontalScroll">
            <a:avLst/>
          </a:prstGeom>
          <a:gradFill rotWithShape="1">
            <a:gsLst>
              <a:gs pos="0">
                <a:srgbClr val="4BACC6">
                  <a:tint val="50000"/>
                  <a:satMod val="300000"/>
                </a:srgbClr>
              </a:gs>
              <a:gs pos="35000">
                <a:srgbClr val="4BACC6">
                  <a:tint val="37000"/>
                  <a:satMod val="300000"/>
                </a:srgbClr>
              </a:gs>
              <a:gs pos="100000">
                <a:srgbClr val="4BACC6">
                  <a:tint val="15000"/>
                  <a:satMod val="350000"/>
                </a:srgbClr>
              </a:gs>
            </a:gsLst>
            <a:lin ang="16200000" scaled="1"/>
          </a:gradFill>
          <a:ln w="3175" cap="flat" cmpd="sng" algn="ctr">
            <a:solidFill>
              <a:srgbClr val="4BACC6">
                <a:shade val="95000"/>
                <a:satMod val="105000"/>
              </a:srgbClr>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a:ea typeface="微软雅黑"/>
              <a:cs typeface="+mn-cs"/>
            </a:endParaRPr>
          </a:p>
        </p:txBody>
      </p:sp>
      <p:sp>
        <p:nvSpPr>
          <p:cNvPr id="57346"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E9DE5A85-2D30-4737-8208-EC70138A904D}" type="slidenum">
              <a:rPr lang="en-US" altLang="zh-CN" smtClean="0">
                <a:solidFill>
                  <a:srgbClr val="000000"/>
                </a:solidFill>
                <a:latin typeface="Arial" charset="0"/>
              </a:rPr>
              <a:pPr eaLnBrk="1" fontAlgn="base" hangingPunct="1">
                <a:spcBef>
                  <a:spcPct val="0"/>
                </a:spcBef>
                <a:spcAft>
                  <a:spcPct val="0"/>
                </a:spcAft>
              </a:pPr>
              <a:t>25</a:t>
            </a:fld>
            <a:endParaRPr lang="en-US" altLang="zh-CN" smtClean="0">
              <a:solidFill>
                <a:srgbClr val="000000"/>
              </a:solidFill>
              <a:latin typeface="Arial" charset="0"/>
            </a:endParaRPr>
          </a:p>
        </p:txBody>
      </p:sp>
      <p:sp>
        <p:nvSpPr>
          <p:cNvPr id="57348" name="标题 1"/>
          <p:cNvSpPr txBox="1">
            <a:spLocks/>
          </p:cNvSpPr>
          <p:nvPr/>
        </p:nvSpPr>
        <p:spPr bwMode="auto">
          <a:xfrm>
            <a:off x="457200" y="333375"/>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系统背景概述</a:t>
            </a:r>
            <a:endParaRPr lang="zh-CN" altLang="en-US" sz="2800" b="1" dirty="0">
              <a:solidFill>
                <a:srgbClr val="FFFFFF"/>
              </a:solidFill>
              <a:latin typeface="Times New Roman" pitchFamily="18" charset="0"/>
              <a:ea typeface="黑体" pitchFamily="49" charset="-122"/>
              <a:cs typeface="Times New Roman" pitchFamily="18" charset="0"/>
            </a:endParaRPr>
          </a:p>
        </p:txBody>
      </p:sp>
      <p:pic>
        <p:nvPicPr>
          <p:cNvPr id="5" name="Picture 27" descr="C:\Users\FGJ\Pictures\imagesCAUI51QR.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1560" y="1861871"/>
            <a:ext cx="894020" cy="922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5"/>
          <p:cNvSpPr>
            <a:spLocks noChangeArrowheads="1"/>
          </p:cNvSpPr>
          <p:nvPr/>
        </p:nvSpPr>
        <p:spPr bwMode="auto">
          <a:xfrm>
            <a:off x="2123729" y="1640493"/>
            <a:ext cx="648072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dirty="0" smtClean="0">
                <a:latin typeface="+mn-ea"/>
              </a:rPr>
              <a:t>WHO</a:t>
            </a:r>
            <a:r>
              <a:rPr lang="zh-CN" altLang="en-US" dirty="0" smtClean="0">
                <a:latin typeface="+mn-ea"/>
              </a:rPr>
              <a:t>报告</a:t>
            </a:r>
            <a:r>
              <a:rPr lang="zh-CN" altLang="en-US" dirty="0">
                <a:latin typeface="+mn-ea"/>
              </a:rPr>
              <a:t>称，全球约有</a:t>
            </a:r>
            <a:r>
              <a:rPr lang="en-US" altLang="zh-CN" dirty="0">
                <a:latin typeface="+mn-ea"/>
              </a:rPr>
              <a:t>10%</a:t>
            </a:r>
            <a:r>
              <a:rPr lang="zh-CN" altLang="en-US" dirty="0">
                <a:latin typeface="+mn-ea"/>
              </a:rPr>
              <a:t>的成年人患有偏头痛，</a:t>
            </a:r>
            <a:r>
              <a:rPr lang="en-US" altLang="zh-CN" dirty="0">
                <a:latin typeface="+mn-ea"/>
              </a:rPr>
              <a:t>1.7%~4%</a:t>
            </a:r>
            <a:r>
              <a:rPr lang="zh-CN" altLang="en-US" dirty="0">
                <a:latin typeface="+mn-ea"/>
              </a:rPr>
              <a:t>的成年人每月至少有</a:t>
            </a:r>
            <a:r>
              <a:rPr lang="en-US" altLang="zh-CN" dirty="0">
                <a:latin typeface="+mn-ea"/>
              </a:rPr>
              <a:t>15</a:t>
            </a:r>
            <a:r>
              <a:rPr lang="zh-CN" altLang="en-US" dirty="0">
                <a:latin typeface="+mn-ea"/>
              </a:rPr>
              <a:t>天发生头痛。然而，在偏头痛和紧张型头痛患者中，仅有</a:t>
            </a:r>
            <a:r>
              <a:rPr lang="en-US" altLang="zh-CN" dirty="0">
                <a:latin typeface="+mn-ea"/>
              </a:rPr>
              <a:t>40%</a:t>
            </a:r>
            <a:r>
              <a:rPr lang="zh-CN" altLang="en-US" dirty="0">
                <a:latin typeface="+mn-ea"/>
              </a:rPr>
              <a:t>获得了专业诊断，而在药物过量所致头痛患者中，这一比例更是低至</a:t>
            </a:r>
            <a:r>
              <a:rPr lang="en-US" altLang="zh-CN" dirty="0">
                <a:latin typeface="+mn-ea"/>
              </a:rPr>
              <a:t>10%</a:t>
            </a:r>
          </a:p>
        </p:txBody>
      </p:sp>
      <p:sp>
        <p:nvSpPr>
          <p:cNvPr id="3" name="TextBox 2"/>
          <p:cNvSpPr txBox="1"/>
          <p:nvPr/>
        </p:nvSpPr>
        <p:spPr>
          <a:xfrm>
            <a:off x="1333282" y="4108430"/>
            <a:ext cx="2880320" cy="369332"/>
          </a:xfrm>
          <a:prstGeom prst="rect">
            <a:avLst/>
          </a:prstGeom>
          <a:noFill/>
        </p:spPr>
        <p:txBody>
          <a:bodyPr wrap="square" rtlCol="0">
            <a:spAutoFit/>
          </a:bodyPr>
          <a:lstStyle/>
          <a:p>
            <a:endParaRPr lang="zh-CN" altLang="en-US" dirty="0"/>
          </a:p>
        </p:txBody>
      </p:sp>
      <p:sp>
        <p:nvSpPr>
          <p:cNvPr id="10" name="TextBox 9"/>
          <p:cNvSpPr txBox="1"/>
          <p:nvPr/>
        </p:nvSpPr>
        <p:spPr>
          <a:xfrm>
            <a:off x="1227030" y="3156280"/>
            <a:ext cx="6705600" cy="1323439"/>
          </a:xfrm>
          <a:prstGeom prst="rect">
            <a:avLst/>
          </a:prstGeom>
          <a:noFill/>
        </p:spPr>
        <p:txBody>
          <a:bodyPr>
            <a:spAutoFit/>
          </a:bodyPr>
          <a:lstStyle/>
          <a:p>
            <a:pPr marL="285750" marR="0" lvl="0" indent="-285750" defTabSz="914400" eaLnBrk="1" fontAlgn="auto" latinLnBrk="0" hangingPunct="1">
              <a:lnSpc>
                <a:spcPct val="100000"/>
              </a:lnSpc>
              <a:spcBef>
                <a:spcPts val="0"/>
              </a:spcBef>
              <a:spcAft>
                <a:spcPts val="0"/>
              </a:spcAft>
              <a:buClrTx/>
              <a:buSzTx/>
              <a:buFont typeface="Wingdings" pitchFamily="2" charset="2"/>
              <a:buChar char="Ø"/>
              <a:tabLst/>
              <a:defRPr/>
            </a:pPr>
            <a:r>
              <a:rPr kumimoji="0" lang="zh-CN" altLang="en-US" sz="2000" b="0" i="0" u="none" strike="noStrike" kern="0" cap="none" spc="0" normalizeH="0" baseline="0" noProof="0" dirty="0">
                <a:ln>
                  <a:noFill/>
                </a:ln>
                <a:solidFill>
                  <a:sysClr val="windowText" lastClr="000000"/>
                </a:solidFill>
                <a:effectLst/>
                <a:uLnTx/>
                <a:uFillTx/>
                <a:latin typeface="+mn-ea"/>
              </a:rPr>
              <a:t>头痛 </a:t>
            </a:r>
            <a:endParaRPr kumimoji="0" lang="en-US" altLang="zh-CN" sz="2000" b="0" i="0" u="none" strike="noStrike" kern="0" cap="none" spc="0" normalizeH="0" baseline="0" noProof="0" dirty="0">
              <a:ln>
                <a:noFill/>
              </a:ln>
              <a:solidFill>
                <a:sysClr val="windowText" lastClr="000000"/>
              </a:solidFill>
              <a:effectLst/>
              <a:uLnTx/>
              <a:uFillTx/>
              <a:latin typeface="+mn-ea"/>
            </a:endParaRPr>
          </a:p>
          <a:p>
            <a:pPr marL="285750" marR="0" lvl="0" indent="-285750" defTabSz="914400" eaLnBrk="1" fontAlgn="auto" latinLnBrk="0" hangingPunct="1">
              <a:lnSpc>
                <a:spcPct val="100000"/>
              </a:lnSpc>
              <a:spcBef>
                <a:spcPts val="0"/>
              </a:spcBef>
              <a:spcAft>
                <a:spcPts val="0"/>
              </a:spcAft>
              <a:buClrTx/>
              <a:buSzTx/>
              <a:buFont typeface="Arial" pitchFamily="34" charset="0"/>
              <a:buChar char="•"/>
              <a:tabLst/>
              <a:defRPr/>
            </a:pPr>
            <a:r>
              <a:rPr kumimoji="0" lang="zh-CN" altLang="en-US" sz="2000" b="0" i="0" u="none" strike="noStrike" kern="0" cap="none" spc="0" normalizeH="0" baseline="0" noProof="0" dirty="0" smtClean="0">
                <a:ln>
                  <a:noFill/>
                </a:ln>
                <a:solidFill>
                  <a:sysClr val="windowText" lastClr="000000"/>
                </a:solidFill>
                <a:effectLst/>
                <a:uLnTx/>
                <a:uFillTx/>
                <a:latin typeface="+mn-ea"/>
              </a:rPr>
              <a:t>原发性</a:t>
            </a:r>
            <a:r>
              <a:rPr kumimoji="0" lang="zh-CN" altLang="en-US" sz="2000" b="0" i="0" u="none" strike="noStrike" kern="0" cap="none" spc="0" normalizeH="0" baseline="0" noProof="0" dirty="0">
                <a:ln>
                  <a:noFill/>
                </a:ln>
                <a:solidFill>
                  <a:sysClr val="windowText" lastClr="000000"/>
                </a:solidFill>
                <a:effectLst/>
                <a:uLnTx/>
                <a:uFillTx/>
                <a:latin typeface="+mn-ea"/>
              </a:rPr>
              <a:t>头痛：无明确病因的头痛，包括偏头痛</a:t>
            </a:r>
            <a:r>
              <a:rPr kumimoji="0" lang="zh-CN" altLang="en-US" sz="2000" b="0" i="0" u="none" strike="noStrike" kern="0" cap="none" spc="0" normalizeH="0" baseline="0" noProof="0" dirty="0" smtClean="0">
                <a:ln>
                  <a:noFill/>
                </a:ln>
                <a:solidFill>
                  <a:sysClr val="windowText" lastClr="000000"/>
                </a:solidFill>
                <a:effectLst/>
                <a:uLnTx/>
                <a:uFillTx/>
                <a:latin typeface="+mn-ea"/>
              </a:rPr>
              <a:t>、紧张</a:t>
            </a:r>
            <a:r>
              <a:rPr kumimoji="0" lang="zh-CN" altLang="en-US" sz="2000" b="0" i="0" u="none" strike="noStrike" kern="0" cap="none" spc="0" normalizeH="0" baseline="0" noProof="0" dirty="0">
                <a:ln>
                  <a:noFill/>
                </a:ln>
                <a:solidFill>
                  <a:sysClr val="windowText" lastClr="000000"/>
                </a:solidFill>
                <a:effectLst/>
                <a:uLnTx/>
                <a:uFillTx/>
                <a:latin typeface="+mn-ea"/>
              </a:rPr>
              <a:t>型</a:t>
            </a:r>
            <a:r>
              <a:rPr kumimoji="0" lang="zh-CN" altLang="en-US" sz="2000" b="0" i="0" u="none" strike="noStrike" kern="0" cap="none" spc="0" normalizeH="0" baseline="0" noProof="0" dirty="0" smtClean="0">
                <a:ln>
                  <a:noFill/>
                </a:ln>
                <a:solidFill>
                  <a:sysClr val="windowText" lastClr="000000"/>
                </a:solidFill>
                <a:effectLst/>
                <a:uLnTx/>
                <a:uFillTx/>
                <a:latin typeface="+mn-ea"/>
              </a:rPr>
              <a:t>头痛等，占头痛总数</a:t>
            </a:r>
            <a:r>
              <a:rPr kumimoji="0" lang="en-US" altLang="zh-CN" sz="2000" b="0" i="0" u="none" strike="noStrike" kern="0" cap="none" spc="0" normalizeH="0" baseline="0" noProof="0" dirty="0" smtClean="0">
                <a:ln>
                  <a:noFill/>
                </a:ln>
                <a:solidFill>
                  <a:srgbClr val="FF0000"/>
                </a:solidFill>
                <a:effectLst/>
                <a:uLnTx/>
                <a:uFillTx/>
                <a:latin typeface="+mn-ea"/>
              </a:rPr>
              <a:t>80%</a:t>
            </a:r>
            <a:r>
              <a:rPr kumimoji="0" lang="zh-CN" altLang="en-US" sz="2000" b="0" i="0" u="none" strike="noStrike" kern="0" cap="none" spc="0" normalizeH="0" baseline="0" noProof="0" dirty="0" smtClean="0">
                <a:ln>
                  <a:noFill/>
                </a:ln>
                <a:solidFill>
                  <a:sysClr val="windowText" lastClr="000000"/>
                </a:solidFill>
                <a:effectLst/>
                <a:uLnTx/>
                <a:uFillTx/>
                <a:latin typeface="+mn-ea"/>
              </a:rPr>
              <a:t>以上</a:t>
            </a:r>
            <a:endParaRPr kumimoji="0" lang="en-US" altLang="zh-CN" sz="2000" b="0" i="0" u="none" strike="noStrike" kern="0" cap="none" spc="0" normalizeH="0" baseline="0" noProof="0" dirty="0">
              <a:ln>
                <a:noFill/>
              </a:ln>
              <a:solidFill>
                <a:sysClr val="windowText" lastClr="000000"/>
              </a:solidFill>
              <a:effectLst/>
              <a:uLnTx/>
              <a:uFillTx/>
              <a:latin typeface="+mn-ea"/>
            </a:endParaRPr>
          </a:p>
          <a:p>
            <a:pPr marL="285750" marR="0" lvl="0" indent="-285750" defTabSz="914400" eaLnBrk="1" fontAlgn="auto" latinLnBrk="0" hangingPunct="1">
              <a:lnSpc>
                <a:spcPct val="100000"/>
              </a:lnSpc>
              <a:spcBef>
                <a:spcPts val="0"/>
              </a:spcBef>
              <a:spcAft>
                <a:spcPts val="0"/>
              </a:spcAft>
              <a:buClrTx/>
              <a:buSzTx/>
              <a:buFont typeface="Arial" pitchFamily="34" charset="0"/>
              <a:buChar char="•"/>
              <a:tabLst/>
              <a:defRPr/>
            </a:pPr>
            <a:r>
              <a:rPr kumimoji="0" lang="zh-CN" altLang="en-US" sz="2000" b="0" i="0" u="none" strike="noStrike" kern="0" cap="none" spc="0" normalizeH="0" baseline="0" noProof="0" dirty="0">
                <a:ln>
                  <a:noFill/>
                </a:ln>
                <a:solidFill>
                  <a:sysClr val="windowText" lastClr="000000"/>
                </a:solidFill>
                <a:effectLst/>
                <a:uLnTx/>
                <a:uFillTx/>
                <a:latin typeface="+mn-ea"/>
              </a:rPr>
              <a:t>继发性头痛种类繁多，主要根据其病因</a:t>
            </a:r>
            <a:r>
              <a:rPr kumimoji="0" lang="zh-CN" altLang="en-US" sz="2000" b="0" i="0" u="none" strike="noStrike" kern="0" cap="none" spc="0" normalizeH="0" baseline="0" noProof="0" dirty="0" smtClean="0">
                <a:ln>
                  <a:noFill/>
                </a:ln>
                <a:solidFill>
                  <a:sysClr val="windowText" lastClr="000000"/>
                </a:solidFill>
                <a:effectLst/>
                <a:uLnTx/>
                <a:uFillTx/>
                <a:latin typeface="+mn-ea"/>
              </a:rPr>
              <a:t>分类</a:t>
            </a:r>
            <a:endParaRPr kumimoji="0" lang="zh-CN" altLang="en-US" sz="2000" b="0" i="0" u="none" strike="noStrike" kern="0" cap="none" spc="0" normalizeH="0" baseline="0" noProof="0" dirty="0">
              <a:ln>
                <a:noFill/>
              </a:ln>
              <a:solidFill>
                <a:sysClr val="windowText" lastClr="000000"/>
              </a:solidFill>
              <a:effectLst/>
              <a:uLnTx/>
              <a:uFillTx/>
              <a:latin typeface="+mn-ea"/>
            </a:endParaRPr>
          </a:p>
        </p:txBody>
      </p:sp>
      <p:sp>
        <p:nvSpPr>
          <p:cNvPr id="4" name="AutoShape 2" descr="C:\Users\FGJ\AppData\Roaming\Tencent\Users\794460205\QQ\WinTemp\RichOle\EH}$O7BI34K8FKRGAYE6Q.jpg"/>
          <p:cNvSpPr>
            <a:spLocks noChangeAspect="1" noChangeArrowheads="1"/>
          </p:cNvSpPr>
          <p:nvPr/>
        </p:nvSpPr>
        <p:spPr bwMode="auto">
          <a:xfrm>
            <a:off x="0" y="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 name="AutoShape 3" descr="C:\Users\FGJ\AppData\Roaming\Tencent\Users\794460205\QQ\WinTemp\RichOle\EH}$O7BI34K8FKRGAYE6Q.jpg"/>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7344" name="TextBox 57343"/>
          <p:cNvSpPr txBox="1"/>
          <p:nvPr/>
        </p:nvSpPr>
        <p:spPr>
          <a:xfrm>
            <a:off x="2421938" y="5891412"/>
            <a:ext cx="1008112" cy="369332"/>
          </a:xfrm>
          <a:prstGeom prst="rect">
            <a:avLst/>
          </a:prstGeom>
          <a:noFill/>
        </p:spPr>
        <p:txBody>
          <a:bodyPr wrap="square" rtlCol="0">
            <a:spAutoFit/>
          </a:bodyPr>
          <a:lstStyle/>
          <a:p>
            <a:r>
              <a:rPr lang="zh-CN" altLang="en-US" dirty="0" smtClean="0"/>
              <a:t>偏头痛</a:t>
            </a:r>
            <a:endParaRPr lang="zh-CN" altLang="en-US" dirty="0"/>
          </a:p>
        </p:txBody>
      </p:sp>
      <p:sp>
        <p:nvSpPr>
          <p:cNvPr id="57345" name="TextBox 57344"/>
          <p:cNvSpPr txBox="1"/>
          <p:nvPr/>
        </p:nvSpPr>
        <p:spPr>
          <a:xfrm>
            <a:off x="5364089" y="5909345"/>
            <a:ext cx="1344406" cy="369332"/>
          </a:xfrm>
          <a:prstGeom prst="rect">
            <a:avLst/>
          </a:prstGeom>
          <a:noFill/>
        </p:spPr>
        <p:txBody>
          <a:bodyPr wrap="square" rtlCol="0">
            <a:spAutoFit/>
          </a:bodyPr>
          <a:lstStyle/>
          <a:p>
            <a:r>
              <a:rPr lang="zh-CN" altLang="en-US" dirty="0" smtClean="0"/>
              <a:t>紧张性头痛</a:t>
            </a:r>
            <a:endParaRPr lang="zh-CN" altLang="en-US" dirty="0"/>
          </a:p>
        </p:txBody>
      </p:sp>
      <p:pic>
        <p:nvPicPr>
          <p:cNvPr id="16" name="图片 4"/>
          <p:cNvPicPr>
            <a:picLocks noChangeAspect="1"/>
          </p:cNvPicPr>
          <p:nvPr/>
        </p:nvPicPr>
        <p:blipFill>
          <a:blip r:embed="rId3">
            <a:clrChange>
              <a:clrFrom>
                <a:srgbClr val="FFFFFF"/>
              </a:clrFrom>
              <a:clrTo>
                <a:srgbClr val="FFFFFF">
                  <a:alpha val="0"/>
                </a:srgbClr>
              </a:clrTo>
            </a:clrChange>
          </a:blip>
          <a:srcRect/>
          <a:stretch>
            <a:fillRect/>
          </a:stretch>
        </p:blipFill>
        <p:spPr bwMode="auto">
          <a:xfrm>
            <a:off x="1840144" y="4367412"/>
            <a:ext cx="2171700" cy="1524000"/>
          </a:xfrm>
          <a:prstGeom prst="rect">
            <a:avLst/>
          </a:prstGeom>
          <a:noFill/>
          <a:ln w="9525">
            <a:noFill/>
            <a:miter lim="800000"/>
            <a:headEnd/>
            <a:tailEnd/>
          </a:ln>
        </p:spPr>
      </p:pic>
      <p:pic>
        <p:nvPicPr>
          <p:cNvPr id="22" name="Picture 25" descr="K:\QQ截图20130315185431.png"/>
          <p:cNvPicPr>
            <a:picLocks noChangeAspect="1" noChangeArrowheads="1"/>
          </p:cNvPicPr>
          <p:nvPr/>
        </p:nvPicPr>
        <p:blipFill>
          <a:blip r:embed="rId4">
            <a:clrChange>
              <a:clrFrom>
                <a:srgbClr val="FFFFFF"/>
              </a:clrFrom>
              <a:clrTo>
                <a:srgbClr val="FFFFFF">
                  <a:alpha val="0"/>
                </a:srgbClr>
              </a:clrTo>
            </a:clrChange>
          </a:blip>
          <a:srcRect/>
          <a:stretch>
            <a:fillRect/>
          </a:stretch>
        </p:blipFill>
        <p:spPr bwMode="auto">
          <a:xfrm>
            <a:off x="5313368" y="4632137"/>
            <a:ext cx="1568450" cy="1381125"/>
          </a:xfrm>
          <a:prstGeom prst="rect">
            <a:avLst/>
          </a:prstGeom>
          <a:noFill/>
          <a:ln w="9525">
            <a:noFill/>
            <a:miter lim="800000"/>
            <a:headEnd/>
            <a:tailEnd/>
          </a:ln>
        </p:spPr>
      </p:pic>
      <p:sp>
        <p:nvSpPr>
          <p:cNvPr id="23" name="TextBox 5"/>
          <p:cNvSpPr txBox="1">
            <a:spLocks noChangeArrowheads="1"/>
          </p:cNvSpPr>
          <p:nvPr/>
        </p:nvSpPr>
        <p:spPr bwMode="auto">
          <a:xfrm>
            <a:off x="6837368" y="4565462"/>
            <a:ext cx="957263" cy="338138"/>
          </a:xfrm>
          <a:prstGeom prst="rect">
            <a:avLst/>
          </a:prstGeom>
          <a:noFill/>
          <a:ln w="9525">
            <a:noFill/>
            <a:miter lim="800000"/>
            <a:headEnd/>
            <a:tailEnd/>
          </a:ln>
        </p:spPr>
        <p:txBody>
          <a:bodyPr>
            <a:spAutoFit/>
          </a:bodyPr>
          <a:lstStyle/>
          <a:p>
            <a:r>
              <a:rPr lang="en-US" altLang="zh-CN" sz="1600" b="1" dirty="0">
                <a:solidFill>
                  <a:srgbClr val="FF6600"/>
                </a:solidFill>
              </a:rPr>
              <a:t>5.6%</a:t>
            </a:r>
            <a:endParaRPr lang="zh-CN" altLang="en-US" sz="1600" b="1" dirty="0">
              <a:solidFill>
                <a:srgbClr val="FF6600"/>
              </a:solidFill>
            </a:endParaRPr>
          </a:p>
        </p:txBody>
      </p:sp>
      <p:sp>
        <p:nvSpPr>
          <p:cNvPr id="25" name="TextBox 5"/>
          <p:cNvSpPr txBox="1">
            <a:spLocks noChangeArrowheads="1"/>
          </p:cNvSpPr>
          <p:nvPr/>
        </p:nvSpPr>
        <p:spPr bwMode="auto">
          <a:xfrm>
            <a:off x="1645097" y="4632137"/>
            <a:ext cx="957263" cy="338137"/>
          </a:xfrm>
          <a:prstGeom prst="rect">
            <a:avLst/>
          </a:prstGeom>
          <a:noFill/>
          <a:ln w="9525">
            <a:noFill/>
            <a:miter lim="800000"/>
            <a:headEnd/>
            <a:tailEnd/>
          </a:ln>
        </p:spPr>
        <p:txBody>
          <a:bodyPr>
            <a:spAutoFit/>
          </a:bodyPr>
          <a:lstStyle/>
          <a:p>
            <a:r>
              <a:rPr lang="en-US" altLang="zh-CN" sz="1600" b="1" dirty="0">
                <a:solidFill>
                  <a:srgbClr val="3333CC"/>
                </a:solidFill>
              </a:rPr>
              <a:t>13.8%</a:t>
            </a:r>
            <a:endParaRPr lang="zh-CN" altLang="en-US" sz="1600" b="1" dirty="0">
              <a:solidFill>
                <a:srgbClr val="3333CC"/>
              </a:solidFill>
            </a:endParaRPr>
          </a:p>
        </p:txBody>
      </p:sp>
    </p:spTree>
    <p:extLst>
      <p:ext uri="{BB962C8B-B14F-4D97-AF65-F5344CB8AC3E}">
        <p14:creationId xmlns:p14="http://schemas.microsoft.com/office/powerpoint/2010/main" val="139701680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E9DE5A85-2D30-4737-8208-EC70138A904D}" type="slidenum">
              <a:rPr lang="en-US" altLang="zh-CN" smtClean="0">
                <a:solidFill>
                  <a:srgbClr val="000000"/>
                </a:solidFill>
                <a:latin typeface="Arial" charset="0"/>
              </a:rPr>
              <a:pPr eaLnBrk="1" fontAlgn="base" hangingPunct="1">
                <a:spcBef>
                  <a:spcPct val="0"/>
                </a:spcBef>
                <a:spcAft>
                  <a:spcPct val="0"/>
                </a:spcAft>
              </a:pPr>
              <a:t>26</a:t>
            </a:fld>
            <a:endParaRPr lang="en-US" altLang="zh-CN" smtClean="0">
              <a:solidFill>
                <a:srgbClr val="000000"/>
              </a:solidFill>
              <a:latin typeface="Arial" charset="0"/>
            </a:endParaRPr>
          </a:p>
        </p:txBody>
      </p:sp>
      <p:sp>
        <p:nvSpPr>
          <p:cNvPr id="57348" name="标题 1"/>
          <p:cNvSpPr txBox="1">
            <a:spLocks/>
          </p:cNvSpPr>
          <p:nvPr/>
        </p:nvSpPr>
        <p:spPr bwMode="auto">
          <a:xfrm>
            <a:off x="457200" y="333375"/>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基于框架的开发流程</a:t>
            </a:r>
            <a:endParaRPr lang="zh-CN" altLang="en-US" sz="2800" b="1" dirty="0">
              <a:solidFill>
                <a:srgbClr val="FFFFFF"/>
              </a:solidFill>
              <a:latin typeface="Times New Roman" pitchFamily="18" charset="0"/>
              <a:ea typeface="黑体" pitchFamily="49" charset="-122"/>
              <a:cs typeface="Times New Roman" pitchFamily="18" charset="0"/>
            </a:endParaRPr>
          </a:p>
        </p:txBody>
      </p:sp>
      <p:grpSp>
        <p:nvGrpSpPr>
          <p:cNvPr id="5" name="组合 27"/>
          <p:cNvGrpSpPr>
            <a:grpSpLocks/>
          </p:cNvGrpSpPr>
          <p:nvPr/>
        </p:nvGrpSpPr>
        <p:grpSpPr bwMode="auto">
          <a:xfrm>
            <a:off x="877613" y="1845303"/>
            <a:ext cx="1557811" cy="1206822"/>
            <a:chOff x="564182" y="3484982"/>
            <a:chExt cx="3693614" cy="2392290"/>
          </a:xfrm>
        </p:grpSpPr>
        <p:pic>
          <p:nvPicPr>
            <p:cNvPr id="6" name="Picture 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4182" y="3484982"/>
              <a:ext cx="3124840" cy="182322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7" name="Picture 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52718" y="3861048"/>
              <a:ext cx="2736304" cy="189689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8"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403647" y="4310088"/>
              <a:ext cx="2854149" cy="156718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grpSp>
      <p:pic>
        <p:nvPicPr>
          <p:cNvPr id="9"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162174" y="1915028"/>
            <a:ext cx="1804818" cy="10769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1106783" y="3122488"/>
            <a:ext cx="1453522" cy="369332"/>
          </a:xfrm>
          <a:prstGeom prst="rect">
            <a:avLst/>
          </a:prstGeom>
          <a:noFill/>
        </p:spPr>
        <p:txBody>
          <a:bodyPr wrap="square" rtlCol="0">
            <a:spAutoFit/>
          </a:bodyPr>
          <a:lstStyle/>
          <a:p>
            <a:r>
              <a:rPr lang="zh-CN" altLang="en-US" dirty="0" smtClean="0"/>
              <a:t>文本指南</a:t>
            </a:r>
            <a:endParaRPr lang="zh-CN" altLang="en-US" dirty="0"/>
          </a:p>
        </p:txBody>
      </p:sp>
      <p:sp>
        <p:nvSpPr>
          <p:cNvPr id="4" name="TextBox 3"/>
          <p:cNvSpPr txBox="1"/>
          <p:nvPr/>
        </p:nvSpPr>
        <p:spPr>
          <a:xfrm>
            <a:off x="3344503" y="3143062"/>
            <a:ext cx="1440160" cy="369332"/>
          </a:xfrm>
          <a:prstGeom prst="rect">
            <a:avLst/>
          </a:prstGeom>
          <a:noFill/>
        </p:spPr>
        <p:txBody>
          <a:bodyPr wrap="square" rtlCol="0">
            <a:spAutoFit/>
          </a:bodyPr>
          <a:lstStyle/>
          <a:p>
            <a:r>
              <a:rPr lang="en-US" altLang="zh-CN" dirty="0" smtClean="0"/>
              <a:t>SAGE</a:t>
            </a:r>
            <a:r>
              <a:rPr lang="zh-CN" altLang="en-US" dirty="0" smtClean="0"/>
              <a:t>模型</a:t>
            </a:r>
            <a:endParaRPr lang="zh-CN" altLang="en-US" dirty="0"/>
          </a:p>
        </p:txBody>
      </p:sp>
      <p:pic>
        <p:nvPicPr>
          <p:cNvPr id="13" name="Picture 4" descr="G:\规则.bmp"/>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868144" y="2132856"/>
            <a:ext cx="939094" cy="75586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14" name="Picture 4" descr="G:\规则.bmp"/>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930465" y="2191610"/>
            <a:ext cx="939094" cy="75586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15" name="Picture 4" descr="G:\规则.bmp"/>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967460" y="2224105"/>
            <a:ext cx="939094" cy="75586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5815248" y="3153635"/>
            <a:ext cx="1443150" cy="369332"/>
          </a:xfrm>
          <a:prstGeom prst="rect">
            <a:avLst/>
          </a:prstGeom>
          <a:noFill/>
        </p:spPr>
        <p:txBody>
          <a:bodyPr wrap="square" rtlCol="0">
            <a:spAutoFit/>
          </a:bodyPr>
          <a:lstStyle/>
          <a:p>
            <a:r>
              <a:rPr lang="en-US" altLang="zh-CN" dirty="0" smtClean="0"/>
              <a:t>CLIPS</a:t>
            </a:r>
            <a:r>
              <a:rPr lang="zh-CN" altLang="en-US" dirty="0" smtClean="0"/>
              <a:t>规则</a:t>
            </a:r>
            <a:endParaRPr lang="zh-CN" altLang="en-US" dirty="0"/>
          </a:p>
        </p:txBody>
      </p:sp>
      <p:sp>
        <p:nvSpPr>
          <p:cNvPr id="16" name="右箭头 15"/>
          <p:cNvSpPr/>
          <p:nvPr/>
        </p:nvSpPr>
        <p:spPr bwMode="auto">
          <a:xfrm>
            <a:off x="2675310" y="2547145"/>
            <a:ext cx="486864" cy="275800"/>
          </a:xfrm>
          <a:prstGeom prst="rightArrow">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19" name="右箭头 18"/>
          <p:cNvSpPr/>
          <p:nvPr/>
        </p:nvSpPr>
        <p:spPr bwMode="auto">
          <a:xfrm>
            <a:off x="5052040" y="2558027"/>
            <a:ext cx="486864" cy="275800"/>
          </a:xfrm>
          <a:prstGeom prst="rightArrow">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22" name="圆角矩形 21"/>
          <p:cNvSpPr/>
          <p:nvPr/>
        </p:nvSpPr>
        <p:spPr bwMode="auto">
          <a:xfrm>
            <a:off x="7522574" y="2265696"/>
            <a:ext cx="999675" cy="703993"/>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23" name="文本框 6"/>
          <p:cNvSpPr txBox="1"/>
          <p:nvPr/>
        </p:nvSpPr>
        <p:spPr>
          <a:xfrm>
            <a:off x="7645621" y="2319136"/>
            <a:ext cx="876628" cy="646331"/>
          </a:xfrm>
          <a:prstGeom prst="rect">
            <a:avLst/>
          </a:prstGeom>
          <a:noFill/>
        </p:spPr>
        <p:txBody>
          <a:bodyPr wrap="square" rtlCol="0">
            <a:spAutoFit/>
          </a:bodyPr>
          <a:lstStyle/>
          <a:p>
            <a:r>
              <a:rPr lang="zh-CN" altLang="en-US" dirty="0" smtClean="0"/>
              <a:t>推理引</a:t>
            </a:r>
            <a:endParaRPr lang="en-US" altLang="zh-CN" dirty="0" smtClean="0"/>
          </a:p>
          <a:p>
            <a:r>
              <a:rPr lang="zh-CN" altLang="en-US" dirty="0" smtClean="0"/>
              <a:t>擎接口</a:t>
            </a:r>
            <a:endParaRPr lang="zh-CN" altLang="en-US" dirty="0"/>
          </a:p>
        </p:txBody>
      </p:sp>
      <p:sp>
        <p:nvSpPr>
          <p:cNvPr id="24" name="右箭头 23"/>
          <p:cNvSpPr/>
          <p:nvPr/>
        </p:nvSpPr>
        <p:spPr bwMode="auto">
          <a:xfrm>
            <a:off x="7014966" y="2466794"/>
            <a:ext cx="486864" cy="275800"/>
          </a:xfrm>
          <a:prstGeom prst="rightArrow">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Tree>
    <p:extLst>
      <p:ext uri="{BB962C8B-B14F-4D97-AF65-F5344CB8AC3E}">
        <p14:creationId xmlns:p14="http://schemas.microsoft.com/office/powerpoint/2010/main" val="360049352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E9DE5A85-2D30-4737-8208-EC70138A904D}" type="slidenum">
              <a:rPr lang="en-US" altLang="zh-CN" smtClean="0">
                <a:solidFill>
                  <a:srgbClr val="000000"/>
                </a:solidFill>
                <a:latin typeface="Arial" charset="0"/>
              </a:rPr>
              <a:pPr eaLnBrk="1" fontAlgn="base" hangingPunct="1">
                <a:spcBef>
                  <a:spcPct val="0"/>
                </a:spcBef>
                <a:spcAft>
                  <a:spcPct val="0"/>
                </a:spcAft>
              </a:pPr>
              <a:t>27</a:t>
            </a:fld>
            <a:endParaRPr lang="en-US" altLang="zh-CN" smtClean="0">
              <a:solidFill>
                <a:srgbClr val="000000"/>
              </a:solidFill>
              <a:latin typeface="Arial" charset="0"/>
            </a:endParaRPr>
          </a:p>
        </p:txBody>
      </p:sp>
      <p:sp>
        <p:nvSpPr>
          <p:cNvPr id="57348" name="标题 1"/>
          <p:cNvSpPr txBox="1">
            <a:spLocks/>
          </p:cNvSpPr>
          <p:nvPr/>
        </p:nvSpPr>
        <p:spPr bwMode="auto">
          <a:xfrm>
            <a:off x="457200" y="333375"/>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系统实现</a:t>
            </a:r>
            <a:endParaRPr lang="zh-CN" altLang="en-US" sz="2800" b="1" dirty="0">
              <a:solidFill>
                <a:srgbClr val="FFFFFF"/>
              </a:solidFill>
              <a:latin typeface="Times New Roman" pitchFamily="18" charset="0"/>
              <a:ea typeface="黑体" pitchFamily="49" charset="-122"/>
              <a:cs typeface="Times New Roman" pitchFamily="18" charset="0"/>
            </a:endParaRPr>
          </a:p>
        </p:txBody>
      </p:sp>
      <p:pic>
        <p:nvPicPr>
          <p:cNvPr id="409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27783" y="1556792"/>
            <a:ext cx="2172343" cy="15780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0"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57923" y="4073739"/>
            <a:ext cx="2090451" cy="1571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1"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709555" y="4081442"/>
            <a:ext cx="2055906" cy="15559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2" name="Picture 6"/>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940152" y="4107048"/>
            <a:ext cx="2117302" cy="15534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右箭头 3"/>
          <p:cNvSpPr/>
          <p:nvPr/>
        </p:nvSpPr>
        <p:spPr bwMode="auto">
          <a:xfrm>
            <a:off x="4789853" y="2198759"/>
            <a:ext cx="628184" cy="360040"/>
          </a:xfrm>
          <a:custGeom>
            <a:avLst/>
            <a:gdLst>
              <a:gd name="connsiteX0" fmla="*/ 0 w 617910"/>
              <a:gd name="connsiteY0" fmla="*/ 90010 h 360040"/>
              <a:gd name="connsiteX1" fmla="*/ 437890 w 617910"/>
              <a:gd name="connsiteY1" fmla="*/ 90010 h 360040"/>
              <a:gd name="connsiteX2" fmla="*/ 437890 w 617910"/>
              <a:gd name="connsiteY2" fmla="*/ 0 h 360040"/>
              <a:gd name="connsiteX3" fmla="*/ 617910 w 617910"/>
              <a:gd name="connsiteY3" fmla="*/ 180020 h 360040"/>
              <a:gd name="connsiteX4" fmla="*/ 437890 w 617910"/>
              <a:gd name="connsiteY4" fmla="*/ 360040 h 360040"/>
              <a:gd name="connsiteX5" fmla="*/ 437890 w 617910"/>
              <a:gd name="connsiteY5" fmla="*/ 270030 h 360040"/>
              <a:gd name="connsiteX6" fmla="*/ 0 w 617910"/>
              <a:gd name="connsiteY6" fmla="*/ 270030 h 360040"/>
              <a:gd name="connsiteX7" fmla="*/ 0 w 617910"/>
              <a:gd name="connsiteY7" fmla="*/ 90010 h 360040"/>
              <a:gd name="connsiteX0" fmla="*/ 10274 w 628184"/>
              <a:gd name="connsiteY0" fmla="*/ 90010 h 360040"/>
              <a:gd name="connsiteX1" fmla="*/ 448164 w 628184"/>
              <a:gd name="connsiteY1" fmla="*/ 90010 h 360040"/>
              <a:gd name="connsiteX2" fmla="*/ 448164 w 628184"/>
              <a:gd name="connsiteY2" fmla="*/ 0 h 360040"/>
              <a:gd name="connsiteX3" fmla="*/ 628184 w 628184"/>
              <a:gd name="connsiteY3" fmla="*/ 180020 h 360040"/>
              <a:gd name="connsiteX4" fmla="*/ 448164 w 628184"/>
              <a:gd name="connsiteY4" fmla="*/ 360040 h 360040"/>
              <a:gd name="connsiteX5" fmla="*/ 448164 w 628184"/>
              <a:gd name="connsiteY5" fmla="*/ 270030 h 360040"/>
              <a:gd name="connsiteX6" fmla="*/ 0 w 628184"/>
              <a:gd name="connsiteY6" fmla="*/ 228934 h 360040"/>
              <a:gd name="connsiteX7" fmla="*/ 10274 w 628184"/>
              <a:gd name="connsiteY7" fmla="*/ 90010 h 360040"/>
              <a:gd name="connsiteX0" fmla="*/ 10274 w 628184"/>
              <a:gd name="connsiteY0" fmla="*/ 141381 h 360040"/>
              <a:gd name="connsiteX1" fmla="*/ 448164 w 628184"/>
              <a:gd name="connsiteY1" fmla="*/ 90010 h 360040"/>
              <a:gd name="connsiteX2" fmla="*/ 448164 w 628184"/>
              <a:gd name="connsiteY2" fmla="*/ 0 h 360040"/>
              <a:gd name="connsiteX3" fmla="*/ 628184 w 628184"/>
              <a:gd name="connsiteY3" fmla="*/ 180020 h 360040"/>
              <a:gd name="connsiteX4" fmla="*/ 448164 w 628184"/>
              <a:gd name="connsiteY4" fmla="*/ 360040 h 360040"/>
              <a:gd name="connsiteX5" fmla="*/ 448164 w 628184"/>
              <a:gd name="connsiteY5" fmla="*/ 270030 h 360040"/>
              <a:gd name="connsiteX6" fmla="*/ 0 w 628184"/>
              <a:gd name="connsiteY6" fmla="*/ 228934 h 360040"/>
              <a:gd name="connsiteX7" fmla="*/ 10274 w 628184"/>
              <a:gd name="connsiteY7" fmla="*/ 141381 h 360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8184" h="360040">
                <a:moveTo>
                  <a:pt x="10274" y="141381"/>
                </a:moveTo>
                <a:lnTo>
                  <a:pt x="448164" y="90010"/>
                </a:lnTo>
                <a:lnTo>
                  <a:pt x="448164" y="0"/>
                </a:lnTo>
                <a:lnTo>
                  <a:pt x="628184" y="180020"/>
                </a:lnTo>
                <a:lnTo>
                  <a:pt x="448164" y="360040"/>
                </a:lnTo>
                <a:lnTo>
                  <a:pt x="448164" y="270030"/>
                </a:lnTo>
                <a:lnTo>
                  <a:pt x="0" y="228934"/>
                </a:lnTo>
                <a:lnTo>
                  <a:pt x="10274" y="141381"/>
                </a:lnTo>
                <a:close/>
              </a:path>
            </a:pathLst>
          </a:custGeom>
          <a:solidFill>
            <a:schemeClr val="accent2">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18" name="右箭头 3"/>
          <p:cNvSpPr/>
          <p:nvPr/>
        </p:nvSpPr>
        <p:spPr bwMode="auto">
          <a:xfrm rot="5400000">
            <a:off x="6516216" y="3316651"/>
            <a:ext cx="628184" cy="360040"/>
          </a:xfrm>
          <a:custGeom>
            <a:avLst/>
            <a:gdLst>
              <a:gd name="connsiteX0" fmla="*/ 0 w 617910"/>
              <a:gd name="connsiteY0" fmla="*/ 90010 h 360040"/>
              <a:gd name="connsiteX1" fmla="*/ 437890 w 617910"/>
              <a:gd name="connsiteY1" fmla="*/ 90010 h 360040"/>
              <a:gd name="connsiteX2" fmla="*/ 437890 w 617910"/>
              <a:gd name="connsiteY2" fmla="*/ 0 h 360040"/>
              <a:gd name="connsiteX3" fmla="*/ 617910 w 617910"/>
              <a:gd name="connsiteY3" fmla="*/ 180020 h 360040"/>
              <a:gd name="connsiteX4" fmla="*/ 437890 w 617910"/>
              <a:gd name="connsiteY4" fmla="*/ 360040 h 360040"/>
              <a:gd name="connsiteX5" fmla="*/ 437890 w 617910"/>
              <a:gd name="connsiteY5" fmla="*/ 270030 h 360040"/>
              <a:gd name="connsiteX6" fmla="*/ 0 w 617910"/>
              <a:gd name="connsiteY6" fmla="*/ 270030 h 360040"/>
              <a:gd name="connsiteX7" fmla="*/ 0 w 617910"/>
              <a:gd name="connsiteY7" fmla="*/ 90010 h 360040"/>
              <a:gd name="connsiteX0" fmla="*/ 10274 w 628184"/>
              <a:gd name="connsiteY0" fmla="*/ 90010 h 360040"/>
              <a:gd name="connsiteX1" fmla="*/ 448164 w 628184"/>
              <a:gd name="connsiteY1" fmla="*/ 90010 h 360040"/>
              <a:gd name="connsiteX2" fmla="*/ 448164 w 628184"/>
              <a:gd name="connsiteY2" fmla="*/ 0 h 360040"/>
              <a:gd name="connsiteX3" fmla="*/ 628184 w 628184"/>
              <a:gd name="connsiteY3" fmla="*/ 180020 h 360040"/>
              <a:gd name="connsiteX4" fmla="*/ 448164 w 628184"/>
              <a:gd name="connsiteY4" fmla="*/ 360040 h 360040"/>
              <a:gd name="connsiteX5" fmla="*/ 448164 w 628184"/>
              <a:gd name="connsiteY5" fmla="*/ 270030 h 360040"/>
              <a:gd name="connsiteX6" fmla="*/ 0 w 628184"/>
              <a:gd name="connsiteY6" fmla="*/ 228934 h 360040"/>
              <a:gd name="connsiteX7" fmla="*/ 10274 w 628184"/>
              <a:gd name="connsiteY7" fmla="*/ 90010 h 360040"/>
              <a:gd name="connsiteX0" fmla="*/ 10274 w 628184"/>
              <a:gd name="connsiteY0" fmla="*/ 141381 h 360040"/>
              <a:gd name="connsiteX1" fmla="*/ 448164 w 628184"/>
              <a:gd name="connsiteY1" fmla="*/ 90010 h 360040"/>
              <a:gd name="connsiteX2" fmla="*/ 448164 w 628184"/>
              <a:gd name="connsiteY2" fmla="*/ 0 h 360040"/>
              <a:gd name="connsiteX3" fmla="*/ 628184 w 628184"/>
              <a:gd name="connsiteY3" fmla="*/ 180020 h 360040"/>
              <a:gd name="connsiteX4" fmla="*/ 448164 w 628184"/>
              <a:gd name="connsiteY4" fmla="*/ 360040 h 360040"/>
              <a:gd name="connsiteX5" fmla="*/ 448164 w 628184"/>
              <a:gd name="connsiteY5" fmla="*/ 270030 h 360040"/>
              <a:gd name="connsiteX6" fmla="*/ 0 w 628184"/>
              <a:gd name="connsiteY6" fmla="*/ 228934 h 360040"/>
              <a:gd name="connsiteX7" fmla="*/ 10274 w 628184"/>
              <a:gd name="connsiteY7" fmla="*/ 141381 h 360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8184" h="360040">
                <a:moveTo>
                  <a:pt x="10274" y="141381"/>
                </a:moveTo>
                <a:lnTo>
                  <a:pt x="448164" y="90010"/>
                </a:lnTo>
                <a:lnTo>
                  <a:pt x="448164" y="0"/>
                </a:lnTo>
                <a:lnTo>
                  <a:pt x="628184" y="180020"/>
                </a:lnTo>
                <a:lnTo>
                  <a:pt x="448164" y="360040"/>
                </a:lnTo>
                <a:lnTo>
                  <a:pt x="448164" y="270030"/>
                </a:lnTo>
                <a:lnTo>
                  <a:pt x="0" y="228934"/>
                </a:lnTo>
                <a:lnTo>
                  <a:pt x="10274" y="141381"/>
                </a:lnTo>
                <a:close/>
              </a:path>
            </a:pathLst>
          </a:custGeom>
          <a:solidFill>
            <a:schemeClr val="accent2">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8" name="圆角矩形 7"/>
          <p:cNvSpPr/>
          <p:nvPr/>
        </p:nvSpPr>
        <p:spPr bwMode="auto">
          <a:xfrm>
            <a:off x="971601" y="3772991"/>
            <a:ext cx="7200800" cy="2314200"/>
          </a:xfrm>
          <a:prstGeom prst="roundRect">
            <a:avLst/>
          </a:prstGeom>
          <a:noFill/>
          <a:ln w="19050" cap="flat" cmpd="sng" algn="ctr">
            <a:solidFill>
              <a:schemeClr val="accent2">
                <a:lumMod val="40000"/>
                <a:lumOff val="6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pic>
        <p:nvPicPr>
          <p:cNvPr id="4104" name="Picture 8"/>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738017" y="1556792"/>
            <a:ext cx="2074343" cy="16228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Box 8"/>
          <p:cNvSpPr txBox="1"/>
          <p:nvPr/>
        </p:nvSpPr>
        <p:spPr>
          <a:xfrm>
            <a:off x="3635896" y="5717859"/>
            <a:ext cx="2592288" cy="369332"/>
          </a:xfrm>
          <a:prstGeom prst="rect">
            <a:avLst/>
          </a:prstGeom>
          <a:noFill/>
        </p:spPr>
        <p:txBody>
          <a:bodyPr wrap="square" rtlCol="0">
            <a:spAutoFit/>
          </a:bodyPr>
          <a:lstStyle/>
          <a:p>
            <a:r>
              <a:rPr lang="zh-CN" altLang="en-US" dirty="0" smtClean="0"/>
              <a:t>查看病人诊疗信息</a:t>
            </a:r>
            <a:endParaRPr lang="zh-CN" altLang="en-US" dirty="0"/>
          </a:p>
        </p:txBody>
      </p:sp>
      <p:sp>
        <p:nvSpPr>
          <p:cNvPr id="3" name="TextBox 2"/>
          <p:cNvSpPr txBox="1"/>
          <p:nvPr/>
        </p:nvSpPr>
        <p:spPr>
          <a:xfrm>
            <a:off x="3059832" y="3278879"/>
            <a:ext cx="1152128" cy="369332"/>
          </a:xfrm>
          <a:prstGeom prst="rect">
            <a:avLst/>
          </a:prstGeom>
          <a:noFill/>
        </p:spPr>
        <p:txBody>
          <a:bodyPr wrap="square" rtlCol="0">
            <a:spAutoFit/>
          </a:bodyPr>
          <a:lstStyle/>
          <a:p>
            <a:r>
              <a:rPr lang="zh-CN" altLang="en-US" dirty="0" smtClean="0"/>
              <a:t>登录系统</a:t>
            </a:r>
            <a:endParaRPr lang="zh-CN" altLang="en-US" dirty="0"/>
          </a:p>
        </p:txBody>
      </p:sp>
    </p:spTree>
    <p:extLst>
      <p:ext uri="{BB962C8B-B14F-4D97-AF65-F5344CB8AC3E}">
        <p14:creationId xmlns:p14="http://schemas.microsoft.com/office/powerpoint/2010/main" val="20349073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E9DE5A85-2D30-4737-8208-EC70138A904D}" type="slidenum">
              <a:rPr lang="en-US" altLang="zh-CN" smtClean="0">
                <a:solidFill>
                  <a:srgbClr val="000000"/>
                </a:solidFill>
                <a:latin typeface="Arial" charset="0"/>
              </a:rPr>
              <a:pPr eaLnBrk="1" fontAlgn="base" hangingPunct="1">
                <a:spcBef>
                  <a:spcPct val="0"/>
                </a:spcBef>
                <a:spcAft>
                  <a:spcPct val="0"/>
                </a:spcAft>
              </a:pPr>
              <a:t>28</a:t>
            </a:fld>
            <a:endParaRPr lang="en-US" altLang="zh-CN" smtClean="0">
              <a:solidFill>
                <a:srgbClr val="000000"/>
              </a:solidFill>
              <a:latin typeface="Arial" charset="0"/>
            </a:endParaRPr>
          </a:p>
        </p:txBody>
      </p:sp>
      <p:sp>
        <p:nvSpPr>
          <p:cNvPr id="57348" name="标题 1"/>
          <p:cNvSpPr txBox="1">
            <a:spLocks/>
          </p:cNvSpPr>
          <p:nvPr/>
        </p:nvSpPr>
        <p:spPr bwMode="auto">
          <a:xfrm>
            <a:off x="457200" y="333375"/>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系统实现</a:t>
            </a:r>
            <a:endParaRPr lang="zh-CN" altLang="en-US" sz="2800" b="1" dirty="0">
              <a:solidFill>
                <a:srgbClr val="FFFFFF"/>
              </a:solidFill>
              <a:latin typeface="Times New Roman" pitchFamily="18" charset="0"/>
              <a:ea typeface="黑体" pitchFamily="49" charset="-122"/>
              <a:cs typeface="Times New Roman" pitchFamily="18" charset="0"/>
            </a:endParaRPr>
          </a:p>
        </p:txBody>
      </p:sp>
      <p:pic>
        <p:nvPicPr>
          <p:cNvPr id="5125" name="Picture 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49647" y="3911039"/>
            <a:ext cx="2398678" cy="1745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62044" y="3795612"/>
            <a:ext cx="1992356" cy="1585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719924" y="3897131"/>
            <a:ext cx="2283953" cy="16756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7" name="Picture 7"/>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573883" y="3839199"/>
            <a:ext cx="2227114" cy="173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8" name="Picture 8"/>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05973" y="1772816"/>
            <a:ext cx="2407473" cy="16627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9" name="Picture 9"/>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890536" y="1772816"/>
            <a:ext cx="2263864" cy="1575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右箭头 3"/>
          <p:cNvSpPr/>
          <p:nvPr/>
        </p:nvSpPr>
        <p:spPr bwMode="auto">
          <a:xfrm>
            <a:off x="3275856" y="2260405"/>
            <a:ext cx="496204" cy="420863"/>
          </a:xfrm>
          <a:custGeom>
            <a:avLst/>
            <a:gdLst>
              <a:gd name="connsiteX0" fmla="*/ 0 w 617910"/>
              <a:gd name="connsiteY0" fmla="*/ 90010 h 360040"/>
              <a:gd name="connsiteX1" fmla="*/ 437890 w 617910"/>
              <a:gd name="connsiteY1" fmla="*/ 90010 h 360040"/>
              <a:gd name="connsiteX2" fmla="*/ 437890 w 617910"/>
              <a:gd name="connsiteY2" fmla="*/ 0 h 360040"/>
              <a:gd name="connsiteX3" fmla="*/ 617910 w 617910"/>
              <a:gd name="connsiteY3" fmla="*/ 180020 h 360040"/>
              <a:gd name="connsiteX4" fmla="*/ 437890 w 617910"/>
              <a:gd name="connsiteY4" fmla="*/ 360040 h 360040"/>
              <a:gd name="connsiteX5" fmla="*/ 437890 w 617910"/>
              <a:gd name="connsiteY5" fmla="*/ 270030 h 360040"/>
              <a:gd name="connsiteX6" fmla="*/ 0 w 617910"/>
              <a:gd name="connsiteY6" fmla="*/ 270030 h 360040"/>
              <a:gd name="connsiteX7" fmla="*/ 0 w 617910"/>
              <a:gd name="connsiteY7" fmla="*/ 90010 h 360040"/>
              <a:gd name="connsiteX0" fmla="*/ 10274 w 628184"/>
              <a:gd name="connsiteY0" fmla="*/ 90010 h 360040"/>
              <a:gd name="connsiteX1" fmla="*/ 448164 w 628184"/>
              <a:gd name="connsiteY1" fmla="*/ 90010 h 360040"/>
              <a:gd name="connsiteX2" fmla="*/ 448164 w 628184"/>
              <a:gd name="connsiteY2" fmla="*/ 0 h 360040"/>
              <a:gd name="connsiteX3" fmla="*/ 628184 w 628184"/>
              <a:gd name="connsiteY3" fmla="*/ 180020 h 360040"/>
              <a:gd name="connsiteX4" fmla="*/ 448164 w 628184"/>
              <a:gd name="connsiteY4" fmla="*/ 360040 h 360040"/>
              <a:gd name="connsiteX5" fmla="*/ 448164 w 628184"/>
              <a:gd name="connsiteY5" fmla="*/ 270030 h 360040"/>
              <a:gd name="connsiteX6" fmla="*/ 0 w 628184"/>
              <a:gd name="connsiteY6" fmla="*/ 228934 h 360040"/>
              <a:gd name="connsiteX7" fmla="*/ 10274 w 628184"/>
              <a:gd name="connsiteY7" fmla="*/ 90010 h 360040"/>
              <a:gd name="connsiteX0" fmla="*/ 10274 w 628184"/>
              <a:gd name="connsiteY0" fmla="*/ 141381 h 360040"/>
              <a:gd name="connsiteX1" fmla="*/ 448164 w 628184"/>
              <a:gd name="connsiteY1" fmla="*/ 90010 h 360040"/>
              <a:gd name="connsiteX2" fmla="*/ 448164 w 628184"/>
              <a:gd name="connsiteY2" fmla="*/ 0 h 360040"/>
              <a:gd name="connsiteX3" fmla="*/ 628184 w 628184"/>
              <a:gd name="connsiteY3" fmla="*/ 180020 h 360040"/>
              <a:gd name="connsiteX4" fmla="*/ 448164 w 628184"/>
              <a:gd name="connsiteY4" fmla="*/ 360040 h 360040"/>
              <a:gd name="connsiteX5" fmla="*/ 448164 w 628184"/>
              <a:gd name="connsiteY5" fmla="*/ 270030 h 360040"/>
              <a:gd name="connsiteX6" fmla="*/ 0 w 628184"/>
              <a:gd name="connsiteY6" fmla="*/ 228934 h 360040"/>
              <a:gd name="connsiteX7" fmla="*/ 10274 w 628184"/>
              <a:gd name="connsiteY7" fmla="*/ 141381 h 360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8184" h="360040">
                <a:moveTo>
                  <a:pt x="10274" y="141381"/>
                </a:moveTo>
                <a:lnTo>
                  <a:pt x="448164" y="90010"/>
                </a:lnTo>
                <a:lnTo>
                  <a:pt x="448164" y="0"/>
                </a:lnTo>
                <a:lnTo>
                  <a:pt x="628184" y="180020"/>
                </a:lnTo>
                <a:lnTo>
                  <a:pt x="448164" y="360040"/>
                </a:lnTo>
                <a:lnTo>
                  <a:pt x="448164" y="270030"/>
                </a:lnTo>
                <a:lnTo>
                  <a:pt x="0" y="228934"/>
                </a:lnTo>
                <a:lnTo>
                  <a:pt x="10274" y="141381"/>
                </a:lnTo>
                <a:close/>
              </a:path>
            </a:pathLst>
          </a:custGeom>
          <a:solidFill>
            <a:schemeClr val="accent2">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18" name="右箭头 3"/>
          <p:cNvSpPr/>
          <p:nvPr/>
        </p:nvSpPr>
        <p:spPr bwMode="auto">
          <a:xfrm rot="5400000">
            <a:off x="1765614" y="3454179"/>
            <a:ext cx="537160" cy="388774"/>
          </a:xfrm>
          <a:custGeom>
            <a:avLst/>
            <a:gdLst>
              <a:gd name="connsiteX0" fmla="*/ 0 w 617910"/>
              <a:gd name="connsiteY0" fmla="*/ 90010 h 360040"/>
              <a:gd name="connsiteX1" fmla="*/ 437890 w 617910"/>
              <a:gd name="connsiteY1" fmla="*/ 90010 h 360040"/>
              <a:gd name="connsiteX2" fmla="*/ 437890 w 617910"/>
              <a:gd name="connsiteY2" fmla="*/ 0 h 360040"/>
              <a:gd name="connsiteX3" fmla="*/ 617910 w 617910"/>
              <a:gd name="connsiteY3" fmla="*/ 180020 h 360040"/>
              <a:gd name="connsiteX4" fmla="*/ 437890 w 617910"/>
              <a:gd name="connsiteY4" fmla="*/ 360040 h 360040"/>
              <a:gd name="connsiteX5" fmla="*/ 437890 w 617910"/>
              <a:gd name="connsiteY5" fmla="*/ 270030 h 360040"/>
              <a:gd name="connsiteX6" fmla="*/ 0 w 617910"/>
              <a:gd name="connsiteY6" fmla="*/ 270030 h 360040"/>
              <a:gd name="connsiteX7" fmla="*/ 0 w 617910"/>
              <a:gd name="connsiteY7" fmla="*/ 90010 h 360040"/>
              <a:gd name="connsiteX0" fmla="*/ 10274 w 628184"/>
              <a:gd name="connsiteY0" fmla="*/ 90010 h 360040"/>
              <a:gd name="connsiteX1" fmla="*/ 448164 w 628184"/>
              <a:gd name="connsiteY1" fmla="*/ 90010 h 360040"/>
              <a:gd name="connsiteX2" fmla="*/ 448164 w 628184"/>
              <a:gd name="connsiteY2" fmla="*/ 0 h 360040"/>
              <a:gd name="connsiteX3" fmla="*/ 628184 w 628184"/>
              <a:gd name="connsiteY3" fmla="*/ 180020 h 360040"/>
              <a:gd name="connsiteX4" fmla="*/ 448164 w 628184"/>
              <a:gd name="connsiteY4" fmla="*/ 360040 h 360040"/>
              <a:gd name="connsiteX5" fmla="*/ 448164 w 628184"/>
              <a:gd name="connsiteY5" fmla="*/ 270030 h 360040"/>
              <a:gd name="connsiteX6" fmla="*/ 0 w 628184"/>
              <a:gd name="connsiteY6" fmla="*/ 228934 h 360040"/>
              <a:gd name="connsiteX7" fmla="*/ 10274 w 628184"/>
              <a:gd name="connsiteY7" fmla="*/ 90010 h 360040"/>
              <a:gd name="connsiteX0" fmla="*/ 10274 w 628184"/>
              <a:gd name="connsiteY0" fmla="*/ 141381 h 360040"/>
              <a:gd name="connsiteX1" fmla="*/ 448164 w 628184"/>
              <a:gd name="connsiteY1" fmla="*/ 90010 h 360040"/>
              <a:gd name="connsiteX2" fmla="*/ 448164 w 628184"/>
              <a:gd name="connsiteY2" fmla="*/ 0 h 360040"/>
              <a:gd name="connsiteX3" fmla="*/ 628184 w 628184"/>
              <a:gd name="connsiteY3" fmla="*/ 180020 h 360040"/>
              <a:gd name="connsiteX4" fmla="*/ 448164 w 628184"/>
              <a:gd name="connsiteY4" fmla="*/ 360040 h 360040"/>
              <a:gd name="connsiteX5" fmla="*/ 448164 w 628184"/>
              <a:gd name="connsiteY5" fmla="*/ 270030 h 360040"/>
              <a:gd name="connsiteX6" fmla="*/ 0 w 628184"/>
              <a:gd name="connsiteY6" fmla="*/ 228934 h 360040"/>
              <a:gd name="connsiteX7" fmla="*/ 10274 w 628184"/>
              <a:gd name="connsiteY7" fmla="*/ 141381 h 360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8184" h="360040">
                <a:moveTo>
                  <a:pt x="10274" y="141381"/>
                </a:moveTo>
                <a:lnTo>
                  <a:pt x="448164" y="90010"/>
                </a:lnTo>
                <a:lnTo>
                  <a:pt x="448164" y="0"/>
                </a:lnTo>
                <a:lnTo>
                  <a:pt x="628184" y="180020"/>
                </a:lnTo>
                <a:lnTo>
                  <a:pt x="448164" y="360040"/>
                </a:lnTo>
                <a:lnTo>
                  <a:pt x="448164" y="270030"/>
                </a:lnTo>
                <a:lnTo>
                  <a:pt x="0" y="228934"/>
                </a:lnTo>
                <a:lnTo>
                  <a:pt x="10274" y="141381"/>
                </a:lnTo>
                <a:close/>
              </a:path>
            </a:pathLst>
          </a:custGeom>
          <a:solidFill>
            <a:schemeClr val="accent2">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19" name="右箭头 3"/>
          <p:cNvSpPr/>
          <p:nvPr/>
        </p:nvSpPr>
        <p:spPr bwMode="auto">
          <a:xfrm rot="383754">
            <a:off x="3170223" y="4343092"/>
            <a:ext cx="496204" cy="420863"/>
          </a:xfrm>
          <a:custGeom>
            <a:avLst/>
            <a:gdLst>
              <a:gd name="connsiteX0" fmla="*/ 0 w 617910"/>
              <a:gd name="connsiteY0" fmla="*/ 90010 h 360040"/>
              <a:gd name="connsiteX1" fmla="*/ 437890 w 617910"/>
              <a:gd name="connsiteY1" fmla="*/ 90010 h 360040"/>
              <a:gd name="connsiteX2" fmla="*/ 437890 w 617910"/>
              <a:gd name="connsiteY2" fmla="*/ 0 h 360040"/>
              <a:gd name="connsiteX3" fmla="*/ 617910 w 617910"/>
              <a:gd name="connsiteY3" fmla="*/ 180020 h 360040"/>
              <a:gd name="connsiteX4" fmla="*/ 437890 w 617910"/>
              <a:gd name="connsiteY4" fmla="*/ 360040 h 360040"/>
              <a:gd name="connsiteX5" fmla="*/ 437890 w 617910"/>
              <a:gd name="connsiteY5" fmla="*/ 270030 h 360040"/>
              <a:gd name="connsiteX6" fmla="*/ 0 w 617910"/>
              <a:gd name="connsiteY6" fmla="*/ 270030 h 360040"/>
              <a:gd name="connsiteX7" fmla="*/ 0 w 617910"/>
              <a:gd name="connsiteY7" fmla="*/ 90010 h 360040"/>
              <a:gd name="connsiteX0" fmla="*/ 10274 w 628184"/>
              <a:gd name="connsiteY0" fmla="*/ 90010 h 360040"/>
              <a:gd name="connsiteX1" fmla="*/ 448164 w 628184"/>
              <a:gd name="connsiteY1" fmla="*/ 90010 h 360040"/>
              <a:gd name="connsiteX2" fmla="*/ 448164 w 628184"/>
              <a:gd name="connsiteY2" fmla="*/ 0 h 360040"/>
              <a:gd name="connsiteX3" fmla="*/ 628184 w 628184"/>
              <a:gd name="connsiteY3" fmla="*/ 180020 h 360040"/>
              <a:gd name="connsiteX4" fmla="*/ 448164 w 628184"/>
              <a:gd name="connsiteY4" fmla="*/ 360040 h 360040"/>
              <a:gd name="connsiteX5" fmla="*/ 448164 w 628184"/>
              <a:gd name="connsiteY5" fmla="*/ 270030 h 360040"/>
              <a:gd name="connsiteX6" fmla="*/ 0 w 628184"/>
              <a:gd name="connsiteY6" fmla="*/ 228934 h 360040"/>
              <a:gd name="connsiteX7" fmla="*/ 10274 w 628184"/>
              <a:gd name="connsiteY7" fmla="*/ 90010 h 360040"/>
              <a:gd name="connsiteX0" fmla="*/ 10274 w 628184"/>
              <a:gd name="connsiteY0" fmla="*/ 141381 h 360040"/>
              <a:gd name="connsiteX1" fmla="*/ 448164 w 628184"/>
              <a:gd name="connsiteY1" fmla="*/ 90010 h 360040"/>
              <a:gd name="connsiteX2" fmla="*/ 448164 w 628184"/>
              <a:gd name="connsiteY2" fmla="*/ 0 h 360040"/>
              <a:gd name="connsiteX3" fmla="*/ 628184 w 628184"/>
              <a:gd name="connsiteY3" fmla="*/ 180020 h 360040"/>
              <a:gd name="connsiteX4" fmla="*/ 448164 w 628184"/>
              <a:gd name="connsiteY4" fmla="*/ 360040 h 360040"/>
              <a:gd name="connsiteX5" fmla="*/ 448164 w 628184"/>
              <a:gd name="connsiteY5" fmla="*/ 270030 h 360040"/>
              <a:gd name="connsiteX6" fmla="*/ 0 w 628184"/>
              <a:gd name="connsiteY6" fmla="*/ 228934 h 360040"/>
              <a:gd name="connsiteX7" fmla="*/ 10274 w 628184"/>
              <a:gd name="connsiteY7" fmla="*/ 141381 h 360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8184" h="360040">
                <a:moveTo>
                  <a:pt x="10274" y="141381"/>
                </a:moveTo>
                <a:lnTo>
                  <a:pt x="448164" y="90010"/>
                </a:lnTo>
                <a:lnTo>
                  <a:pt x="448164" y="0"/>
                </a:lnTo>
                <a:lnTo>
                  <a:pt x="628184" y="180020"/>
                </a:lnTo>
                <a:lnTo>
                  <a:pt x="448164" y="360040"/>
                </a:lnTo>
                <a:lnTo>
                  <a:pt x="448164" y="270030"/>
                </a:lnTo>
                <a:lnTo>
                  <a:pt x="0" y="228934"/>
                </a:lnTo>
                <a:lnTo>
                  <a:pt x="10274" y="141381"/>
                </a:lnTo>
                <a:close/>
              </a:path>
            </a:pathLst>
          </a:custGeom>
          <a:solidFill>
            <a:schemeClr val="accent2">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20" name="右箭头 3"/>
          <p:cNvSpPr/>
          <p:nvPr/>
        </p:nvSpPr>
        <p:spPr bwMode="auto">
          <a:xfrm>
            <a:off x="6077678" y="4266070"/>
            <a:ext cx="496204" cy="420863"/>
          </a:xfrm>
          <a:custGeom>
            <a:avLst/>
            <a:gdLst>
              <a:gd name="connsiteX0" fmla="*/ 0 w 617910"/>
              <a:gd name="connsiteY0" fmla="*/ 90010 h 360040"/>
              <a:gd name="connsiteX1" fmla="*/ 437890 w 617910"/>
              <a:gd name="connsiteY1" fmla="*/ 90010 h 360040"/>
              <a:gd name="connsiteX2" fmla="*/ 437890 w 617910"/>
              <a:gd name="connsiteY2" fmla="*/ 0 h 360040"/>
              <a:gd name="connsiteX3" fmla="*/ 617910 w 617910"/>
              <a:gd name="connsiteY3" fmla="*/ 180020 h 360040"/>
              <a:gd name="connsiteX4" fmla="*/ 437890 w 617910"/>
              <a:gd name="connsiteY4" fmla="*/ 360040 h 360040"/>
              <a:gd name="connsiteX5" fmla="*/ 437890 w 617910"/>
              <a:gd name="connsiteY5" fmla="*/ 270030 h 360040"/>
              <a:gd name="connsiteX6" fmla="*/ 0 w 617910"/>
              <a:gd name="connsiteY6" fmla="*/ 270030 h 360040"/>
              <a:gd name="connsiteX7" fmla="*/ 0 w 617910"/>
              <a:gd name="connsiteY7" fmla="*/ 90010 h 360040"/>
              <a:gd name="connsiteX0" fmla="*/ 10274 w 628184"/>
              <a:gd name="connsiteY0" fmla="*/ 90010 h 360040"/>
              <a:gd name="connsiteX1" fmla="*/ 448164 w 628184"/>
              <a:gd name="connsiteY1" fmla="*/ 90010 h 360040"/>
              <a:gd name="connsiteX2" fmla="*/ 448164 w 628184"/>
              <a:gd name="connsiteY2" fmla="*/ 0 h 360040"/>
              <a:gd name="connsiteX3" fmla="*/ 628184 w 628184"/>
              <a:gd name="connsiteY3" fmla="*/ 180020 h 360040"/>
              <a:gd name="connsiteX4" fmla="*/ 448164 w 628184"/>
              <a:gd name="connsiteY4" fmla="*/ 360040 h 360040"/>
              <a:gd name="connsiteX5" fmla="*/ 448164 w 628184"/>
              <a:gd name="connsiteY5" fmla="*/ 270030 h 360040"/>
              <a:gd name="connsiteX6" fmla="*/ 0 w 628184"/>
              <a:gd name="connsiteY6" fmla="*/ 228934 h 360040"/>
              <a:gd name="connsiteX7" fmla="*/ 10274 w 628184"/>
              <a:gd name="connsiteY7" fmla="*/ 90010 h 360040"/>
              <a:gd name="connsiteX0" fmla="*/ 10274 w 628184"/>
              <a:gd name="connsiteY0" fmla="*/ 141381 h 360040"/>
              <a:gd name="connsiteX1" fmla="*/ 448164 w 628184"/>
              <a:gd name="connsiteY1" fmla="*/ 90010 h 360040"/>
              <a:gd name="connsiteX2" fmla="*/ 448164 w 628184"/>
              <a:gd name="connsiteY2" fmla="*/ 0 h 360040"/>
              <a:gd name="connsiteX3" fmla="*/ 628184 w 628184"/>
              <a:gd name="connsiteY3" fmla="*/ 180020 h 360040"/>
              <a:gd name="connsiteX4" fmla="*/ 448164 w 628184"/>
              <a:gd name="connsiteY4" fmla="*/ 360040 h 360040"/>
              <a:gd name="connsiteX5" fmla="*/ 448164 w 628184"/>
              <a:gd name="connsiteY5" fmla="*/ 270030 h 360040"/>
              <a:gd name="connsiteX6" fmla="*/ 0 w 628184"/>
              <a:gd name="connsiteY6" fmla="*/ 228934 h 360040"/>
              <a:gd name="connsiteX7" fmla="*/ 10274 w 628184"/>
              <a:gd name="connsiteY7" fmla="*/ 141381 h 360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8184" h="360040">
                <a:moveTo>
                  <a:pt x="10274" y="141381"/>
                </a:moveTo>
                <a:lnTo>
                  <a:pt x="448164" y="90010"/>
                </a:lnTo>
                <a:lnTo>
                  <a:pt x="448164" y="0"/>
                </a:lnTo>
                <a:lnTo>
                  <a:pt x="628184" y="180020"/>
                </a:lnTo>
                <a:lnTo>
                  <a:pt x="448164" y="360040"/>
                </a:lnTo>
                <a:lnTo>
                  <a:pt x="448164" y="270030"/>
                </a:lnTo>
                <a:lnTo>
                  <a:pt x="0" y="228934"/>
                </a:lnTo>
                <a:lnTo>
                  <a:pt x="10274" y="141381"/>
                </a:lnTo>
                <a:close/>
              </a:path>
            </a:pathLst>
          </a:custGeom>
          <a:solidFill>
            <a:schemeClr val="accent2">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3" name="TextBox 2"/>
          <p:cNvSpPr txBox="1"/>
          <p:nvPr/>
        </p:nvSpPr>
        <p:spPr>
          <a:xfrm>
            <a:off x="3275856" y="5683990"/>
            <a:ext cx="3797946" cy="400110"/>
          </a:xfrm>
          <a:prstGeom prst="rect">
            <a:avLst/>
          </a:prstGeom>
          <a:noFill/>
        </p:spPr>
        <p:txBody>
          <a:bodyPr wrap="square" rtlCol="0">
            <a:spAutoFit/>
          </a:bodyPr>
          <a:lstStyle/>
          <a:p>
            <a:r>
              <a:rPr lang="zh-CN" altLang="en-US" sz="2000" dirty="0" smtClean="0"/>
              <a:t>原发性头痛诊断流程</a:t>
            </a:r>
            <a:endParaRPr lang="zh-CN" altLang="en-US" sz="2000" dirty="0"/>
          </a:p>
        </p:txBody>
      </p:sp>
      <p:sp>
        <p:nvSpPr>
          <p:cNvPr id="4" name="TextBox 3"/>
          <p:cNvSpPr txBox="1"/>
          <p:nvPr/>
        </p:nvSpPr>
        <p:spPr>
          <a:xfrm>
            <a:off x="6544157" y="2217535"/>
            <a:ext cx="2142655" cy="400110"/>
          </a:xfrm>
          <a:prstGeom prst="rect">
            <a:avLst/>
          </a:prstGeom>
          <a:noFill/>
        </p:spPr>
        <p:txBody>
          <a:bodyPr wrap="square" rtlCol="0">
            <a:spAutoFit/>
          </a:bodyPr>
          <a:lstStyle/>
          <a:p>
            <a:r>
              <a:rPr lang="zh-CN" altLang="en-US" sz="2000" dirty="0" smtClean="0"/>
              <a:t>继发性头痛筛查</a:t>
            </a:r>
            <a:endParaRPr lang="zh-CN" altLang="en-US" sz="2000" dirty="0"/>
          </a:p>
        </p:txBody>
      </p:sp>
    </p:spTree>
    <p:extLst>
      <p:ext uri="{BB962C8B-B14F-4D97-AF65-F5344CB8AC3E}">
        <p14:creationId xmlns:p14="http://schemas.microsoft.com/office/powerpoint/2010/main" val="238300857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D2A91896-4F5D-4807-B8D8-2588A25F2E34}" type="slidenum">
              <a:rPr lang="en-US" altLang="zh-CN" smtClean="0"/>
              <a:pPr>
                <a:defRPr/>
              </a:pPr>
              <a:t>29</a:t>
            </a:fld>
            <a:endParaRPr lang="en-US" altLang="zh-CN" dirty="0"/>
          </a:p>
        </p:txBody>
      </p:sp>
      <p:sp>
        <p:nvSpPr>
          <p:cNvPr id="3" name="标题 1"/>
          <p:cNvSpPr txBox="1">
            <a:spLocks/>
          </p:cNvSpPr>
          <p:nvPr/>
        </p:nvSpPr>
        <p:spPr bwMode="auto">
          <a:xfrm>
            <a:off x="457200" y="333375"/>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zh-CN" altLang="en-US" sz="2800" b="1" dirty="0">
                <a:solidFill>
                  <a:srgbClr val="FFFFFF"/>
                </a:solidFill>
                <a:latin typeface="Times New Roman" pitchFamily="18" charset="0"/>
                <a:ea typeface="黑体" pitchFamily="49" charset="-122"/>
                <a:cs typeface="Times New Roman" pitchFamily="18" charset="0"/>
              </a:rPr>
              <a:t>小结</a:t>
            </a:r>
            <a:endParaRPr lang="zh-CN" altLang="en-US" sz="2800" b="1" dirty="0">
              <a:solidFill>
                <a:srgbClr val="FFFFFF"/>
              </a:solidFill>
              <a:latin typeface="Times New Roman" pitchFamily="18" charset="0"/>
              <a:ea typeface="黑体" pitchFamily="49" charset="-122"/>
              <a:cs typeface="Times New Roman" pitchFamily="18" charset="0"/>
            </a:endParaRPr>
          </a:p>
        </p:txBody>
      </p:sp>
    </p:spTree>
    <p:extLst>
      <p:ext uri="{BB962C8B-B14F-4D97-AF65-F5344CB8AC3E}">
        <p14:creationId xmlns:p14="http://schemas.microsoft.com/office/powerpoint/2010/main" val="323137136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E9DE5A85-2D30-4737-8208-EC70138A904D}" type="slidenum">
              <a:rPr lang="en-US" altLang="zh-CN" smtClean="0">
                <a:solidFill>
                  <a:srgbClr val="000000"/>
                </a:solidFill>
                <a:latin typeface="Arial" charset="0"/>
              </a:rPr>
              <a:pPr eaLnBrk="1" fontAlgn="base" hangingPunct="1">
                <a:spcBef>
                  <a:spcPct val="0"/>
                </a:spcBef>
                <a:spcAft>
                  <a:spcPct val="0"/>
                </a:spcAft>
              </a:pPr>
              <a:t>3</a:t>
            </a:fld>
            <a:endParaRPr lang="en-US" altLang="zh-CN" dirty="0" smtClean="0">
              <a:solidFill>
                <a:srgbClr val="000000"/>
              </a:solidFill>
              <a:latin typeface="Arial" charset="0"/>
            </a:endParaRPr>
          </a:p>
        </p:txBody>
      </p:sp>
      <p:sp>
        <p:nvSpPr>
          <p:cNvPr id="57348" name="标题 1"/>
          <p:cNvSpPr txBox="1">
            <a:spLocks/>
          </p:cNvSpPr>
          <p:nvPr/>
        </p:nvSpPr>
        <p:spPr bwMode="auto">
          <a:xfrm>
            <a:off x="457200" y="333375"/>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社区医疗</a:t>
            </a:r>
            <a:endParaRPr lang="zh-CN" altLang="en-US" sz="2800" b="1" dirty="0">
              <a:solidFill>
                <a:srgbClr val="FFFFFF"/>
              </a:solidFill>
              <a:latin typeface="Times New Roman" pitchFamily="18" charset="0"/>
              <a:ea typeface="黑体" pitchFamily="49" charset="-122"/>
              <a:cs typeface="Times New Roman" pitchFamily="18" charset="0"/>
            </a:endParaRPr>
          </a:p>
        </p:txBody>
      </p:sp>
      <p:pic>
        <p:nvPicPr>
          <p:cNvPr id="28"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99317" y="1728511"/>
            <a:ext cx="799702" cy="7290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9" name="图片 6"/>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825994" y="3892475"/>
            <a:ext cx="842329" cy="619855"/>
          </a:xfrm>
          <a:prstGeom prst="rect">
            <a:avLst/>
          </a:prstGeom>
          <a:noFill/>
          <a:ln>
            <a:noFill/>
          </a:ln>
          <a:effectLst>
            <a:softEdge rad="63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TextBox 2"/>
          <p:cNvSpPr txBox="1"/>
          <p:nvPr/>
        </p:nvSpPr>
        <p:spPr>
          <a:xfrm>
            <a:off x="2948151" y="2457542"/>
            <a:ext cx="652056" cy="335529"/>
          </a:xfrm>
          <a:prstGeom prst="rect">
            <a:avLst/>
          </a:prstGeom>
          <a:noFill/>
        </p:spPr>
        <p:txBody>
          <a:bodyPr wrap="square" rtlCol="0">
            <a:spAutoFit/>
          </a:bodyPr>
          <a:lstStyle/>
          <a:p>
            <a:r>
              <a:rPr lang="zh-CN" altLang="en-US" sz="1600" dirty="0" smtClean="0"/>
              <a:t>康复</a:t>
            </a:r>
            <a:endParaRPr lang="zh-CN" altLang="en-US" sz="1600" dirty="0"/>
          </a:p>
        </p:txBody>
      </p:sp>
      <p:sp>
        <p:nvSpPr>
          <p:cNvPr id="31" name="TextBox 3"/>
          <p:cNvSpPr txBox="1"/>
          <p:nvPr/>
        </p:nvSpPr>
        <p:spPr>
          <a:xfrm>
            <a:off x="4881684" y="4512330"/>
            <a:ext cx="720079" cy="340230"/>
          </a:xfrm>
          <a:prstGeom prst="rect">
            <a:avLst/>
          </a:prstGeom>
          <a:noFill/>
        </p:spPr>
        <p:txBody>
          <a:bodyPr wrap="square" rtlCol="0">
            <a:spAutoFit/>
          </a:bodyPr>
          <a:lstStyle/>
          <a:p>
            <a:r>
              <a:rPr lang="zh-CN" altLang="en-US" sz="1600" dirty="0" smtClean="0"/>
              <a:t>预防</a:t>
            </a:r>
            <a:endParaRPr lang="zh-CN" altLang="en-US" sz="1600" dirty="0"/>
          </a:p>
        </p:txBody>
      </p:sp>
      <p:pic>
        <p:nvPicPr>
          <p:cNvPr id="32" name="Picture 6" descr="D:\毕设\pictrute\问诊.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062764" y="1628800"/>
            <a:ext cx="706714" cy="669345"/>
          </a:xfrm>
          <a:prstGeom prst="rect">
            <a:avLst/>
          </a:prstGeom>
          <a:noFill/>
          <a:extLst>
            <a:ext uri="{909E8E84-426E-40DD-AFC4-6F175D3DCCD1}">
              <a14:hiddenFill xmlns:a14="http://schemas.microsoft.com/office/drawing/2010/main">
                <a:solidFill>
                  <a:srgbClr val="FFFFFF"/>
                </a:solidFill>
              </a14:hiddenFill>
            </a:ext>
          </a:extLst>
        </p:spPr>
      </p:pic>
      <p:sp>
        <p:nvSpPr>
          <p:cNvPr id="33" name="TextBox 4"/>
          <p:cNvSpPr txBox="1"/>
          <p:nvPr/>
        </p:nvSpPr>
        <p:spPr>
          <a:xfrm>
            <a:off x="5964380" y="2378330"/>
            <a:ext cx="1103672" cy="338554"/>
          </a:xfrm>
          <a:prstGeom prst="rect">
            <a:avLst/>
          </a:prstGeom>
          <a:noFill/>
        </p:spPr>
        <p:txBody>
          <a:bodyPr wrap="square" rtlCol="0">
            <a:spAutoFit/>
          </a:bodyPr>
          <a:lstStyle/>
          <a:p>
            <a:r>
              <a:rPr lang="zh-CN" altLang="en-US" sz="1600" dirty="0" smtClean="0"/>
              <a:t>基本医疗</a:t>
            </a:r>
            <a:endParaRPr lang="zh-CN" altLang="en-US" sz="1600" dirty="0"/>
          </a:p>
        </p:txBody>
      </p:sp>
      <p:sp>
        <p:nvSpPr>
          <p:cNvPr id="36" name="TextBox 5"/>
          <p:cNvSpPr txBox="1"/>
          <p:nvPr/>
        </p:nvSpPr>
        <p:spPr>
          <a:xfrm>
            <a:off x="6562831" y="3863849"/>
            <a:ext cx="701616" cy="338554"/>
          </a:xfrm>
          <a:prstGeom prst="rect">
            <a:avLst/>
          </a:prstGeom>
          <a:noFill/>
        </p:spPr>
        <p:txBody>
          <a:bodyPr wrap="square" rtlCol="0">
            <a:spAutoFit/>
          </a:bodyPr>
          <a:lstStyle/>
          <a:p>
            <a:r>
              <a:rPr lang="zh-CN" altLang="en-US" sz="1600" dirty="0" smtClean="0"/>
              <a:t>保健</a:t>
            </a:r>
            <a:endParaRPr lang="zh-CN" altLang="en-US" sz="1600" dirty="0"/>
          </a:p>
        </p:txBody>
      </p:sp>
      <p:sp>
        <p:nvSpPr>
          <p:cNvPr id="37" name="TextBox 7"/>
          <p:cNvSpPr txBox="1"/>
          <p:nvPr/>
        </p:nvSpPr>
        <p:spPr>
          <a:xfrm>
            <a:off x="2899317" y="3780616"/>
            <a:ext cx="1236050" cy="338554"/>
          </a:xfrm>
          <a:prstGeom prst="rect">
            <a:avLst/>
          </a:prstGeom>
          <a:noFill/>
        </p:spPr>
        <p:txBody>
          <a:bodyPr wrap="square" rtlCol="0">
            <a:spAutoFit/>
          </a:bodyPr>
          <a:lstStyle/>
          <a:p>
            <a:r>
              <a:rPr lang="zh-CN" altLang="en-US" sz="1600" dirty="0" smtClean="0"/>
              <a:t>健康教育</a:t>
            </a:r>
            <a:endParaRPr lang="zh-CN" altLang="en-US" sz="1600" dirty="0"/>
          </a:p>
        </p:txBody>
      </p:sp>
      <p:pic>
        <p:nvPicPr>
          <p:cNvPr id="38"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16216" y="3142504"/>
            <a:ext cx="794847" cy="669345"/>
          </a:xfrm>
          <a:prstGeom prst="rect">
            <a:avLst/>
          </a:prstGeom>
          <a:noFill/>
          <a:ln>
            <a:noFill/>
          </a:ln>
          <a:effectLst>
            <a:outerShdw dist="35921" dir="2700000" algn="ctr" rotWithShape="0">
              <a:schemeClr val="bg2"/>
            </a:outerShdw>
            <a:softEdge rad="3175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9" name="Picture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27784" y="3068960"/>
            <a:ext cx="889559" cy="640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 name="Picture 5" descr="D:\毕设\pictrute\123.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83968" y="2386275"/>
            <a:ext cx="1527995" cy="12570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430629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Text Box 9"/>
          <p:cNvSpPr txBox="1">
            <a:spLocks noChangeArrowheads="1"/>
          </p:cNvSpPr>
          <p:nvPr/>
        </p:nvSpPr>
        <p:spPr bwMode="auto">
          <a:xfrm>
            <a:off x="304800" y="292100"/>
            <a:ext cx="779559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论文提纲</a:t>
            </a:r>
            <a:endParaRPr lang="zh-CN" altLang="en-US" sz="2800" b="1" dirty="0">
              <a:solidFill>
                <a:srgbClr val="FFFFFF"/>
              </a:solidFill>
              <a:latin typeface="Times New Roman" pitchFamily="18" charset="0"/>
              <a:ea typeface="黑体" pitchFamily="49" charset="-122"/>
              <a:cs typeface="Times New Roman" pitchFamily="18" charset="0"/>
            </a:endParaRPr>
          </a:p>
        </p:txBody>
      </p:sp>
      <p:pic>
        <p:nvPicPr>
          <p:cNvPr id="27" name="Picture 2" descr="E:\素材\矢量图标\医疗相关\Free-Medical-Icons-Set\128x128\ParameterReview.png"/>
          <p:cNvPicPr>
            <a:picLocks noChangeAspect="1" noChangeArrowheads="1"/>
          </p:cNvPicPr>
          <p:nvPr/>
        </p:nvPicPr>
        <p:blipFill>
          <a:blip r:embed="rId3"/>
          <a:srcRect/>
          <a:stretch>
            <a:fillRect/>
          </a:stretch>
        </p:blipFill>
        <p:spPr bwMode="auto">
          <a:xfrm rot="1211986">
            <a:off x="986153" y="2594930"/>
            <a:ext cx="1762195" cy="1762195"/>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28" name="Picture 3" descr="D:\My Documents\20101220\素材\01300000165476121636519272838.jpg"/>
          <p:cNvPicPr>
            <a:picLocks noChangeAspect="1" noChangeArrowheads="1"/>
          </p:cNvPicPr>
          <p:nvPr/>
        </p:nvPicPr>
        <p:blipFill>
          <a:blip r:embed="rId4"/>
          <a:srcRect/>
          <a:stretch>
            <a:fillRect/>
          </a:stretch>
        </p:blipFill>
        <p:spPr bwMode="auto">
          <a:xfrm>
            <a:off x="430120" y="2439810"/>
            <a:ext cx="1711489" cy="1819097"/>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29" name="Picture 3" descr="E:\素材\图片素材\键盘\2.jpg"/>
          <p:cNvPicPr>
            <a:picLocks noChangeAspect="1" noChangeArrowheads="1"/>
          </p:cNvPicPr>
          <p:nvPr/>
        </p:nvPicPr>
        <p:blipFill>
          <a:blip r:embed="rId5" cstate="print"/>
          <a:srcRect/>
          <a:stretch>
            <a:fillRect/>
          </a:stretch>
        </p:blipFill>
        <p:spPr bwMode="auto">
          <a:xfrm rot="20860945">
            <a:off x="487670" y="3580473"/>
            <a:ext cx="1731847" cy="1050654"/>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18442" name="Slide Number Placeholder 1"/>
          <p:cNvSpPr>
            <a:spLocks noGrp="1"/>
          </p:cNvSpPr>
          <p:nvPr>
            <p:ph type="sldNum" sz="quarter" idx="12"/>
          </p:nvPr>
        </p:nvSpPr>
        <p:spPr>
          <a:xfrm>
            <a:off x="6553200" y="6408738"/>
            <a:ext cx="2133600"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631151A5-EF93-41A3-8697-86454BD85761}" type="slidenum">
              <a:rPr lang="en-US" altLang="zh-CN" smtClean="0">
                <a:solidFill>
                  <a:srgbClr val="000000"/>
                </a:solidFill>
                <a:latin typeface="Arial" charset="0"/>
              </a:rPr>
              <a:pPr eaLnBrk="1" fontAlgn="base" hangingPunct="1">
                <a:spcBef>
                  <a:spcPct val="0"/>
                </a:spcBef>
                <a:spcAft>
                  <a:spcPct val="0"/>
                </a:spcAft>
              </a:pPr>
              <a:t>30</a:t>
            </a:fld>
            <a:endParaRPr lang="en-US" altLang="zh-CN" smtClean="0">
              <a:solidFill>
                <a:srgbClr val="000000"/>
              </a:solidFill>
              <a:latin typeface="Arial" charset="0"/>
            </a:endParaRPr>
          </a:p>
        </p:txBody>
      </p:sp>
      <p:sp>
        <p:nvSpPr>
          <p:cNvPr id="40" name="矩形 39"/>
          <p:cNvSpPr/>
          <p:nvPr/>
        </p:nvSpPr>
        <p:spPr bwMode="auto">
          <a:xfrm>
            <a:off x="3498850" y="1866999"/>
            <a:ext cx="4883150" cy="428625"/>
          </a:xfrm>
          <a:prstGeom prst="rect">
            <a:avLst/>
          </a:prstGeom>
          <a:solidFill>
            <a:schemeClr val="bg2">
              <a:lumMod val="20000"/>
              <a:lumOff val="80000"/>
            </a:schemeClr>
          </a:solidFill>
          <a:ln>
            <a:solidFill>
              <a:schemeClr val="bg1">
                <a:lumMod val="65000"/>
              </a:schemeClr>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pPr fontAlgn="base">
              <a:spcBef>
                <a:spcPct val="0"/>
              </a:spcBef>
              <a:spcAft>
                <a:spcPct val="0"/>
              </a:spcAft>
              <a:defRPr/>
            </a:pPr>
            <a:endParaRPr lang="zh-CN" altLang="en-US" b="1" dirty="0">
              <a:solidFill>
                <a:srgbClr val="000000"/>
              </a:solidFill>
            </a:endParaRPr>
          </a:p>
        </p:txBody>
      </p:sp>
      <p:grpSp>
        <p:nvGrpSpPr>
          <p:cNvPr id="41" name="Group 4"/>
          <p:cNvGrpSpPr>
            <a:grpSpLocks/>
          </p:cNvGrpSpPr>
          <p:nvPr/>
        </p:nvGrpSpPr>
        <p:grpSpPr bwMode="auto">
          <a:xfrm>
            <a:off x="3176588" y="4103786"/>
            <a:ext cx="5205412" cy="571500"/>
            <a:chOff x="3176558" y="3957654"/>
            <a:chExt cx="5205442" cy="571504"/>
          </a:xfrm>
          <a:solidFill>
            <a:schemeClr val="accent1">
              <a:lumMod val="90000"/>
            </a:schemeClr>
          </a:solidFill>
        </p:grpSpPr>
        <p:sp>
          <p:nvSpPr>
            <p:cNvPr id="42" name="矩形 41"/>
            <p:cNvSpPr/>
            <p:nvPr/>
          </p:nvSpPr>
          <p:spPr bwMode="auto">
            <a:xfrm>
              <a:off x="3475010" y="4029093"/>
              <a:ext cx="4906990" cy="428628"/>
            </a:xfrm>
            <a:prstGeom prst="rect">
              <a:avLst/>
            </a:prstGeom>
            <a:grpFill/>
            <a:ln>
              <a:solidFill>
                <a:schemeClr val="bg1">
                  <a:lumMod val="65000"/>
                </a:schemeClr>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pPr fontAlgn="base">
                <a:spcBef>
                  <a:spcPct val="0"/>
                </a:spcBef>
                <a:spcAft>
                  <a:spcPct val="0"/>
                </a:spcAft>
                <a:defRPr/>
              </a:pPr>
              <a:endParaRPr lang="zh-CN" altLang="en-US" b="1">
                <a:solidFill>
                  <a:srgbClr val="000000"/>
                </a:solidFill>
              </a:endParaRPr>
            </a:p>
          </p:txBody>
        </p:sp>
        <p:sp>
          <p:nvSpPr>
            <p:cNvPr id="43" name="TextBox 39"/>
            <p:cNvSpPr txBox="1">
              <a:spLocks noChangeArrowheads="1"/>
            </p:cNvSpPr>
            <p:nvPr/>
          </p:nvSpPr>
          <p:spPr bwMode="auto">
            <a:xfrm>
              <a:off x="3733800" y="4059283"/>
              <a:ext cx="4622800" cy="3693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r>
                <a:rPr kumimoji="1" lang="zh-CN" altLang="en-US" b="1" dirty="0" smtClean="0">
                  <a:solidFill>
                    <a:srgbClr val="000000"/>
                  </a:solidFill>
                  <a:latin typeface="黑体" pitchFamily="49" charset="-122"/>
                  <a:ea typeface="黑体" pitchFamily="49" charset="-122"/>
                </a:rPr>
                <a:t>老年痴呆症决策支持系统开发与评估</a:t>
              </a:r>
              <a:endParaRPr kumimoji="1" lang="en-US" altLang="zh-CN" b="1" dirty="0">
                <a:solidFill>
                  <a:srgbClr val="000000"/>
                </a:solidFill>
                <a:latin typeface="黑体" pitchFamily="49" charset="-122"/>
                <a:ea typeface="黑体" pitchFamily="49" charset="-122"/>
              </a:endParaRPr>
            </a:p>
          </p:txBody>
        </p:sp>
        <p:sp>
          <p:nvSpPr>
            <p:cNvPr id="44" name="菱形 43"/>
            <p:cNvSpPr/>
            <p:nvPr/>
          </p:nvSpPr>
          <p:spPr bwMode="auto">
            <a:xfrm>
              <a:off x="3176558" y="3957654"/>
              <a:ext cx="571504" cy="571504"/>
            </a:xfrm>
            <a:prstGeom prst="diamond">
              <a:avLst/>
            </a:prstGeom>
            <a:grp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lstStyle/>
            <a:p>
              <a:pPr fontAlgn="base">
                <a:spcBef>
                  <a:spcPct val="0"/>
                </a:spcBef>
                <a:spcAft>
                  <a:spcPct val="0"/>
                </a:spcAft>
                <a:defRPr/>
              </a:pPr>
              <a:r>
                <a:rPr lang="en-US" altLang="zh-CN" b="1" dirty="0">
                  <a:solidFill>
                    <a:srgbClr val="000000"/>
                  </a:solidFill>
                  <a:latin typeface="Times New Roman" pitchFamily="18" charset="0"/>
                  <a:cs typeface="Times New Roman" pitchFamily="18" charset="0"/>
                </a:rPr>
                <a:t>4</a:t>
              </a:r>
              <a:endParaRPr lang="zh-CN" altLang="en-US" b="1" dirty="0">
                <a:solidFill>
                  <a:srgbClr val="000000"/>
                </a:solidFill>
                <a:latin typeface="Times New Roman" pitchFamily="18" charset="0"/>
                <a:cs typeface="Times New Roman" pitchFamily="18" charset="0"/>
              </a:endParaRPr>
            </a:p>
          </p:txBody>
        </p:sp>
      </p:grpSp>
      <p:grpSp>
        <p:nvGrpSpPr>
          <p:cNvPr id="45" name="Group 2"/>
          <p:cNvGrpSpPr>
            <a:grpSpLocks/>
          </p:cNvGrpSpPr>
          <p:nvPr/>
        </p:nvGrpSpPr>
        <p:grpSpPr bwMode="auto">
          <a:xfrm>
            <a:off x="3176588" y="2565499"/>
            <a:ext cx="5205412" cy="571500"/>
            <a:chOff x="3176558" y="2386018"/>
            <a:chExt cx="5205442" cy="571504"/>
          </a:xfrm>
          <a:solidFill>
            <a:schemeClr val="bg2">
              <a:lumMod val="20000"/>
              <a:lumOff val="80000"/>
            </a:schemeClr>
          </a:solidFill>
        </p:grpSpPr>
        <p:sp>
          <p:nvSpPr>
            <p:cNvPr id="46" name="矩形 45"/>
            <p:cNvSpPr/>
            <p:nvPr/>
          </p:nvSpPr>
          <p:spPr bwMode="auto">
            <a:xfrm>
              <a:off x="3498822" y="2457455"/>
              <a:ext cx="4883178" cy="428628"/>
            </a:xfrm>
            <a:prstGeom prst="rect">
              <a:avLst/>
            </a:prstGeom>
            <a:grpFill/>
            <a:ln>
              <a:solidFill>
                <a:schemeClr val="bg1">
                  <a:lumMod val="65000"/>
                </a:schemeClr>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pPr fontAlgn="base">
                <a:spcBef>
                  <a:spcPct val="0"/>
                </a:spcBef>
                <a:spcAft>
                  <a:spcPct val="0"/>
                </a:spcAft>
                <a:defRPr/>
              </a:pPr>
              <a:endParaRPr lang="zh-CN" altLang="en-US" b="1" dirty="0">
                <a:solidFill>
                  <a:srgbClr val="000000"/>
                </a:solidFill>
              </a:endParaRPr>
            </a:p>
          </p:txBody>
        </p:sp>
        <p:sp>
          <p:nvSpPr>
            <p:cNvPr id="47" name="菱形 46"/>
            <p:cNvSpPr/>
            <p:nvPr/>
          </p:nvSpPr>
          <p:spPr bwMode="auto">
            <a:xfrm>
              <a:off x="3176558" y="2386018"/>
              <a:ext cx="571504" cy="571504"/>
            </a:xfrm>
            <a:prstGeom prst="diamond">
              <a:avLst/>
            </a:prstGeom>
            <a:solidFill>
              <a:schemeClr val="accent1">
                <a:lumMod val="90000"/>
              </a:schemeClr>
            </a:solid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lstStyle/>
            <a:p>
              <a:pPr fontAlgn="base">
                <a:spcBef>
                  <a:spcPct val="0"/>
                </a:spcBef>
                <a:spcAft>
                  <a:spcPct val="0"/>
                </a:spcAft>
                <a:defRPr/>
              </a:pPr>
              <a:r>
                <a:rPr lang="en-US" altLang="zh-CN" b="1" dirty="0">
                  <a:solidFill>
                    <a:srgbClr val="000000"/>
                  </a:solidFill>
                  <a:latin typeface="Times New Roman" pitchFamily="18" charset="0"/>
                  <a:cs typeface="Times New Roman" pitchFamily="18" charset="0"/>
                </a:rPr>
                <a:t>2</a:t>
              </a:r>
              <a:endParaRPr lang="zh-CN" altLang="en-US" b="1" dirty="0">
                <a:solidFill>
                  <a:srgbClr val="000000"/>
                </a:solidFill>
                <a:latin typeface="Times New Roman" pitchFamily="18" charset="0"/>
                <a:cs typeface="Times New Roman" pitchFamily="18" charset="0"/>
              </a:endParaRPr>
            </a:p>
          </p:txBody>
        </p:sp>
        <p:sp>
          <p:nvSpPr>
            <p:cNvPr id="48" name="TextBox 36"/>
            <p:cNvSpPr txBox="1">
              <a:spLocks noChangeArrowheads="1"/>
            </p:cNvSpPr>
            <p:nvPr/>
          </p:nvSpPr>
          <p:spPr bwMode="auto">
            <a:xfrm>
              <a:off x="3733800" y="2487657"/>
              <a:ext cx="4366590" cy="36933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r>
                <a:rPr kumimoji="1" lang="zh-CN" altLang="en-US" b="1" dirty="0" smtClean="0">
                  <a:solidFill>
                    <a:srgbClr val="000000"/>
                  </a:solidFill>
                  <a:latin typeface="黑体" pitchFamily="49" charset="-122"/>
                  <a:ea typeface="黑体" pitchFamily="49" charset="-122"/>
                </a:rPr>
                <a:t>系统框架设计</a:t>
              </a:r>
              <a:endParaRPr kumimoji="1" lang="en-US" altLang="zh-CN" b="1" dirty="0">
                <a:solidFill>
                  <a:srgbClr val="000000"/>
                </a:solidFill>
                <a:latin typeface="黑体" pitchFamily="49" charset="-122"/>
                <a:ea typeface="黑体" pitchFamily="49" charset="-122"/>
              </a:endParaRPr>
            </a:p>
          </p:txBody>
        </p:sp>
      </p:grpSp>
      <p:grpSp>
        <p:nvGrpSpPr>
          <p:cNvPr id="49" name="Group 3"/>
          <p:cNvGrpSpPr>
            <a:grpSpLocks/>
          </p:cNvGrpSpPr>
          <p:nvPr/>
        </p:nvGrpSpPr>
        <p:grpSpPr bwMode="auto">
          <a:xfrm>
            <a:off x="3176588" y="3335435"/>
            <a:ext cx="5205412" cy="571500"/>
            <a:chOff x="3176558" y="3171836"/>
            <a:chExt cx="5205442" cy="571504"/>
          </a:xfrm>
          <a:solidFill>
            <a:schemeClr val="bg2">
              <a:lumMod val="20000"/>
              <a:lumOff val="80000"/>
            </a:schemeClr>
          </a:solidFill>
        </p:grpSpPr>
        <p:sp>
          <p:nvSpPr>
            <p:cNvPr id="50" name="矩形 49"/>
            <p:cNvSpPr/>
            <p:nvPr/>
          </p:nvSpPr>
          <p:spPr bwMode="auto">
            <a:xfrm>
              <a:off x="3498822" y="3243276"/>
              <a:ext cx="4883178" cy="428628"/>
            </a:xfrm>
            <a:prstGeom prst="rect">
              <a:avLst/>
            </a:prstGeom>
            <a:grpFill/>
            <a:ln>
              <a:solidFill>
                <a:schemeClr val="bg1">
                  <a:lumMod val="65000"/>
                </a:schemeClr>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pPr fontAlgn="base">
                <a:spcBef>
                  <a:spcPct val="0"/>
                </a:spcBef>
                <a:spcAft>
                  <a:spcPct val="0"/>
                </a:spcAft>
                <a:defRPr/>
              </a:pPr>
              <a:endParaRPr lang="zh-CN" altLang="en-US" b="1">
                <a:solidFill>
                  <a:srgbClr val="000000"/>
                </a:solidFill>
              </a:endParaRPr>
            </a:p>
          </p:txBody>
        </p:sp>
        <p:sp>
          <p:nvSpPr>
            <p:cNvPr id="51" name="菱形 50"/>
            <p:cNvSpPr/>
            <p:nvPr/>
          </p:nvSpPr>
          <p:spPr bwMode="auto">
            <a:xfrm>
              <a:off x="3176558" y="3171836"/>
              <a:ext cx="571504" cy="571504"/>
            </a:xfrm>
            <a:prstGeom prst="diamond">
              <a:avLst/>
            </a:prstGeom>
            <a:solidFill>
              <a:schemeClr val="accent1">
                <a:lumMod val="90000"/>
              </a:schemeClr>
            </a:solid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lstStyle/>
            <a:p>
              <a:pPr fontAlgn="base">
                <a:spcBef>
                  <a:spcPct val="0"/>
                </a:spcBef>
                <a:spcAft>
                  <a:spcPct val="0"/>
                </a:spcAft>
                <a:defRPr/>
              </a:pPr>
              <a:r>
                <a:rPr lang="en-US" altLang="zh-CN" b="1" dirty="0">
                  <a:solidFill>
                    <a:srgbClr val="000000"/>
                  </a:solidFill>
                  <a:latin typeface="Times New Roman" pitchFamily="18" charset="0"/>
                  <a:cs typeface="Times New Roman" pitchFamily="18" charset="0"/>
                </a:rPr>
                <a:t>3</a:t>
              </a:r>
              <a:endParaRPr lang="zh-CN" altLang="en-US" b="1" dirty="0">
                <a:solidFill>
                  <a:srgbClr val="000000"/>
                </a:solidFill>
                <a:latin typeface="Times New Roman" pitchFamily="18" charset="0"/>
                <a:cs typeface="Times New Roman" pitchFamily="18" charset="0"/>
              </a:endParaRPr>
            </a:p>
          </p:txBody>
        </p:sp>
        <p:sp>
          <p:nvSpPr>
            <p:cNvPr id="52" name="TextBox 37"/>
            <p:cNvSpPr txBox="1">
              <a:spLocks noChangeArrowheads="1"/>
            </p:cNvSpPr>
            <p:nvPr/>
          </p:nvSpPr>
          <p:spPr bwMode="auto">
            <a:xfrm>
              <a:off x="3733800" y="3298871"/>
              <a:ext cx="4622799" cy="3693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r>
                <a:rPr kumimoji="1" lang="zh-CN" altLang="en-US" b="1" dirty="0">
                  <a:solidFill>
                    <a:srgbClr val="000000"/>
                  </a:solidFill>
                  <a:latin typeface="黑体" pitchFamily="49" charset="-122"/>
                  <a:ea typeface="黑体" pitchFamily="49" charset="-122"/>
                </a:rPr>
                <a:t>头痛决策支持系统开发与评估</a:t>
              </a:r>
            </a:p>
          </p:txBody>
        </p:sp>
      </p:grpSp>
      <p:sp>
        <p:nvSpPr>
          <p:cNvPr id="53" name="Rectangle 1"/>
          <p:cNvSpPr>
            <a:spLocks noChangeArrowheads="1"/>
          </p:cNvSpPr>
          <p:nvPr/>
        </p:nvSpPr>
        <p:spPr bwMode="auto">
          <a:xfrm>
            <a:off x="3694113" y="1897161"/>
            <a:ext cx="64928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fontAlgn="base">
              <a:spcBef>
                <a:spcPct val="0"/>
              </a:spcBef>
              <a:spcAft>
                <a:spcPct val="0"/>
              </a:spcAft>
            </a:pPr>
            <a:r>
              <a:rPr kumimoji="1" lang="zh-CN" altLang="en-US" b="1" dirty="0">
                <a:solidFill>
                  <a:srgbClr val="000000"/>
                </a:solidFill>
                <a:latin typeface="黑体" pitchFamily="49" charset="-122"/>
                <a:ea typeface="黑体" pitchFamily="49" charset="-122"/>
              </a:rPr>
              <a:t>引言</a:t>
            </a:r>
            <a:endParaRPr kumimoji="1" lang="en-US" altLang="zh-CN" b="1" dirty="0">
              <a:solidFill>
                <a:srgbClr val="000000"/>
              </a:solidFill>
              <a:latin typeface="黑体" pitchFamily="49" charset="-122"/>
              <a:ea typeface="黑体" pitchFamily="49" charset="-122"/>
            </a:endParaRPr>
          </a:p>
        </p:txBody>
      </p:sp>
      <p:grpSp>
        <p:nvGrpSpPr>
          <p:cNvPr id="54" name="Group 5"/>
          <p:cNvGrpSpPr>
            <a:grpSpLocks/>
          </p:cNvGrpSpPr>
          <p:nvPr/>
        </p:nvGrpSpPr>
        <p:grpSpPr bwMode="auto">
          <a:xfrm>
            <a:off x="3176588" y="4873724"/>
            <a:ext cx="5205412" cy="571500"/>
            <a:chOff x="3176558" y="4724400"/>
            <a:chExt cx="5205442" cy="571504"/>
          </a:xfrm>
        </p:grpSpPr>
        <p:sp>
          <p:nvSpPr>
            <p:cNvPr id="55" name="矩形 32"/>
            <p:cNvSpPr/>
            <p:nvPr/>
          </p:nvSpPr>
          <p:spPr bwMode="auto">
            <a:xfrm>
              <a:off x="3475010" y="4795837"/>
              <a:ext cx="4906990" cy="428628"/>
            </a:xfrm>
            <a:prstGeom prst="rect">
              <a:avLst/>
            </a:prstGeom>
            <a:solidFill>
              <a:schemeClr val="bg2">
                <a:lumMod val="20000"/>
                <a:lumOff val="80000"/>
              </a:schemeClr>
            </a:solidFill>
            <a:ln>
              <a:solidFill>
                <a:schemeClr val="bg1">
                  <a:lumMod val="65000"/>
                </a:schemeClr>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pPr fontAlgn="base">
                <a:spcBef>
                  <a:spcPct val="0"/>
                </a:spcBef>
                <a:spcAft>
                  <a:spcPct val="0"/>
                </a:spcAft>
                <a:defRPr/>
              </a:pPr>
              <a:endParaRPr lang="zh-CN" altLang="en-US" b="1">
                <a:solidFill>
                  <a:srgbClr val="000000"/>
                </a:solidFill>
              </a:endParaRPr>
            </a:p>
          </p:txBody>
        </p:sp>
        <p:sp>
          <p:nvSpPr>
            <p:cNvPr id="56" name="TextBox 39"/>
            <p:cNvSpPr txBox="1">
              <a:spLocks noChangeArrowheads="1"/>
            </p:cNvSpPr>
            <p:nvPr/>
          </p:nvSpPr>
          <p:spPr bwMode="auto">
            <a:xfrm>
              <a:off x="3733800" y="4826029"/>
              <a:ext cx="46228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r>
                <a:rPr kumimoji="1" lang="zh-CN" altLang="en-US" b="1" dirty="0" smtClean="0">
                  <a:solidFill>
                    <a:srgbClr val="000000"/>
                  </a:solidFill>
                  <a:latin typeface="黑体" pitchFamily="49" charset="-122"/>
                  <a:ea typeface="黑体" pitchFamily="49" charset="-122"/>
                </a:rPr>
                <a:t>总结与展望</a:t>
              </a:r>
              <a:endParaRPr kumimoji="1" lang="en-US" altLang="zh-CN" b="1" dirty="0">
                <a:solidFill>
                  <a:srgbClr val="000000"/>
                </a:solidFill>
                <a:latin typeface="黑体" pitchFamily="49" charset="-122"/>
                <a:ea typeface="黑体" pitchFamily="49" charset="-122"/>
              </a:endParaRPr>
            </a:p>
          </p:txBody>
        </p:sp>
        <p:sp>
          <p:nvSpPr>
            <p:cNvPr id="57" name="菱形 31"/>
            <p:cNvSpPr/>
            <p:nvPr/>
          </p:nvSpPr>
          <p:spPr bwMode="auto">
            <a:xfrm>
              <a:off x="3176558" y="4724400"/>
              <a:ext cx="571504" cy="571504"/>
            </a:xfrm>
            <a:prstGeom prst="diamond">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lstStyle/>
            <a:p>
              <a:pPr fontAlgn="base">
                <a:spcBef>
                  <a:spcPct val="0"/>
                </a:spcBef>
                <a:spcAft>
                  <a:spcPct val="0"/>
                </a:spcAft>
                <a:defRPr/>
              </a:pPr>
              <a:r>
                <a:rPr lang="en-US" altLang="zh-CN" b="1" dirty="0">
                  <a:solidFill>
                    <a:srgbClr val="000000"/>
                  </a:solidFill>
                  <a:latin typeface="Times New Roman" pitchFamily="18" charset="0"/>
                  <a:cs typeface="Times New Roman" pitchFamily="18" charset="0"/>
                </a:rPr>
                <a:t>5</a:t>
              </a:r>
              <a:endParaRPr lang="zh-CN" altLang="en-US" b="1" dirty="0">
                <a:solidFill>
                  <a:srgbClr val="000000"/>
                </a:solidFill>
                <a:latin typeface="Times New Roman" pitchFamily="18" charset="0"/>
                <a:cs typeface="Times New Roman" pitchFamily="18" charset="0"/>
              </a:endParaRPr>
            </a:p>
          </p:txBody>
        </p:sp>
      </p:grpSp>
      <p:sp>
        <p:nvSpPr>
          <p:cNvPr id="58" name="菱形 57"/>
          <p:cNvSpPr/>
          <p:nvPr/>
        </p:nvSpPr>
        <p:spPr bwMode="auto">
          <a:xfrm>
            <a:off x="3176558" y="1771824"/>
            <a:ext cx="571504" cy="571504"/>
          </a:xfrm>
          <a:prstGeom prst="diamond">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lstStyle/>
          <a:p>
            <a:pPr fontAlgn="base">
              <a:spcBef>
                <a:spcPct val="0"/>
              </a:spcBef>
              <a:spcAft>
                <a:spcPct val="0"/>
              </a:spcAft>
              <a:defRPr/>
            </a:pPr>
            <a:r>
              <a:rPr lang="en-US" altLang="zh-CN" b="1" dirty="0">
                <a:solidFill>
                  <a:srgbClr val="000000"/>
                </a:solidFill>
                <a:latin typeface="Times New Roman" pitchFamily="18" charset="0"/>
                <a:cs typeface="Times New Roman" pitchFamily="18" charset="0"/>
              </a:rPr>
              <a:t>1</a:t>
            </a:r>
            <a:endParaRPr lang="zh-CN" altLang="en-US" b="1" dirty="0">
              <a:solidFill>
                <a:srgbClr val="000000"/>
              </a:solidFill>
              <a:latin typeface="Times New Roman" pitchFamily="18" charset="0"/>
              <a:cs typeface="Times New Roman" pitchFamily="18" charset="0"/>
            </a:endParaRPr>
          </a:p>
        </p:txBody>
      </p:sp>
    </p:spTree>
    <p:extLst>
      <p:ext uri="{BB962C8B-B14F-4D97-AF65-F5344CB8AC3E}">
        <p14:creationId xmlns:p14="http://schemas.microsoft.com/office/powerpoint/2010/main" val="102492049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E9DE5A85-2D30-4737-8208-EC70138A904D}" type="slidenum">
              <a:rPr lang="en-US" altLang="zh-CN" smtClean="0">
                <a:solidFill>
                  <a:srgbClr val="000000"/>
                </a:solidFill>
                <a:latin typeface="Arial" charset="0"/>
              </a:rPr>
              <a:pPr eaLnBrk="1" fontAlgn="base" hangingPunct="1">
                <a:spcBef>
                  <a:spcPct val="0"/>
                </a:spcBef>
                <a:spcAft>
                  <a:spcPct val="0"/>
                </a:spcAft>
              </a:pPr>
              <a:t>31</a:t>
            </a:fld>
            <a:endParaRPr lang="en-US" altLang="zh-CN" smtClean="0">
              <a:solidFill>
                <a:srgbClr val="000000"/>
              </a:solidFill>
              <a:latin typeface="Arial" charset="0"/>
            </a:endParaRPr>
          </a:p>
        </p:txBody>
      </p:sp>
      <p:sp>
        <p:nvSpPr>
          <p:cNvPr id="57348" name="标题 1"/>
          <p:cNvSpPr txBox="1">
            <a:spLocks/>
          </p:cNvSpPr>
          <p:nvPr/>
        </p:nvSpPr>
        <p:spPr bwMode="auto">
          <a:xfrm>
            <a:off x="457200" y="333375"/>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系统背景概述</a:t>
            </a:r>
            <a:endParaRPr lang="zh-CN" altLang="en-US" sz="2800" b="1" dirty="0">
              <a:solidFill>
                <a:srgbClr val="FFFFFF"/>
              </a:solidFill>
              <a:latin typeface="Times New Roman" pitchFamily="18" charset="0"/>
              <a:ea typeface="黑体" pitchFamily="49" charset="-122"/>
              <a:cs typeface="Times New Roman" pitchFamily="18" charset="0"/>
            </a:endParaRP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3287" y="1982050"/>
            <a:ext cx="1352550" cy="1238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3275856" y="2278009"/>
            <a:ext cx="4882752" cy="646331"/>
          </a:xfrm>
          <a:prstGeom prst="rect">
            <a:avLst/>
          </a:prstGeom>
          <a:noFill/>
        </p:spPr>
        <p:txBody>
          <a:bodyPr wrap="square" rtlCol="0">
            <a:spAutoFit/>
          </a:bodyPr>
          <a:lstStyle/>
          <a:p>
            <a:r>
              <a:rPr lang="zh-CN" altLang="en-US" dirty="0" smtClean="0"/>
              <a:t>      阿尔兹海默症</a:t>
            </a:r>
            <a:r>
              <a:rPr lang="en-US" altLang="zh-CN" dirty="0" smtClean="0"/>
              <a:t>(Alzheimer’s disease ,AD),</a:t>
            </a:r>
            <a:r>
              <a:rPr lang="zh-CN" altLang="en-US" dirty="0" smtClean="0"/>
              <a:t>又称老年痴呆症，是一种神经退行性</a:t>
            </a:r>
            <a:r>
              <a:rPr lang="zh-CN" altLang="en-US" dirty="0" smtClean="0"/>
              <a:t>疾病</a:t>
            </a:r>
            <a:endParaRPr lang="zh-CN" altLang="en-US" dirty="0"/>
          </a:p>
        </p:txBody>
      </p:sp>
      <p:sp>
        <p:nvSpPr>
          <p:cNvPr id="10" name="矩形 9"/>
          <p:cNvSpPr/>
          <p:nvPr/>
        </p:nvSpPr>
        <p:spPr>
          <a:xfrm>
            <a:off x="1691680" y="5465026"/>
            <a:ext cx="5210745" cy="646331"/>
          </a:xfrm>
          <a:prstGeom prst="rect">
            <a:avLst/>
          </a:prstGeom>
        </p:spPr>
        <p:txBody>
          <a:bodyPr wrap="square">
            <a:spAutoFit/>
          </a:bodyPr>
          <a:lstStyle/>
          <a:p>
            <a:r>
              <a:rPr lang="zh-CN" altLang="en-US" dirty="0" smtClean="0"/>
              <a:t>从</a:t>
            </a:r>
            <a:r>
              <a:rPr lang="en-US" altLang="zh-CN" dirty="0"/>
              <a:t>AD</a:t>
            </a:r>
            <a:r>
              <a:rPr lang="zh-CN" altLang="en-US" dirty="0"/>
              <a:t>高</a:t>
            </a:r>
            <a:r>
              <a:rPr lang="zh-CN" altLang="en-US" dirty="0" smtClean="0"/>
              <a:t>风险人群</a:t>
            </a:r>
            <a:r>
              <a:rPr lang="zh-CN" altLang="en-US" dirty="0"/>
              <a:t>中快速筛选出可疑</a:t>
            </a:r>
            <a:r>
              <a:rPr lang="en-US" altLang="zh-CN" dirty="0"/>
              <a:t>AD</a:t>
            </a:r>
            <a:r>
              <a:rPr lang="zh-CN" altLang="en-US" dirty="0"/>
              <a:t>患者是作好</a:t>
            </a:r>
            <a:r>
              <a:rPr lang="en-US" altLang="zh-CN" dirty="0"/>
              <a:t>AD</a:t>
            </a:r>
            <a:r>
              <a:rPr lang="zh-CN" altLang="en-US" dirty="0"/>
              <a:t>的预防、早期</a:t>
            </a:r>
            <a:r>
              <a:rPr lang="zh-CN" altLang="en-US" dirty="0" smtClean="0"/>
              <a:t>诊断</a:t>
            </a:r>
            <a:r>
              <a:rPr lang="zh-CN" altLang="en-US" dirty="0"/>
              <a:t>和治疗的关键</a:t>
            </a:r>
          </a:p>
        </p:txBody>
      </p:sp>
      <p:sp>
        <p:nvSpPr>
          <p:cNvPr id="7" name="矩形 6"/>
          <p:cNvSpPr/>
          <p:nvPr/>
        </p:nvSpPr>
        <p:spPr>
          <a:xfrm>
            <a:off x="1931542" y="3645024"/>
            <a:ext cx="3888432" cy="1200329"/>
          </a:xfrm>
          <a:prstGeom prst="rect">
            <a:avLst/>
          </a:prstGeom>
        </p:spPr>
        <p:txBody>
          <a:bodyPr wrap="square">
            <a:spAutoFit/>
          </a:bodyPr>
          <a:lstStyle/>
          <a:p>
            <a:r>
              <a:rPr lang="zh-CN" altLang="en-US" dirty="0" smtClean="0"/>
              <a:t>病率研究显示，年龄</a:t>
            </a:r>
            <a:r>
              <a:rPr lang="zh-CN" altLang="en-US" dirty="0"/>
              <a:t>每增加</a:t>
            </a:r>
            <a:r>
              <a:rPr lang="en-US" altLang="zh-CN" dirty="0"/>
              <a:t>5</a:t>
            </a:r>
            <a:r>
              <a:rPr lang="zh-CN" altLang="en-US" dirty="0"/>
              <a:t>岁，阿尔茨海默病患者的百分数将上升</a:t>
            </a:r>
            <a:r>
              <a:rPr lang="en-US" altLang="zh-CN" dirty="0"/>
              <a:t>2</a:t>
            </a:r>
            <a:r>
              <a:rPr lang="zh-CN" altLang="en-US" dirty="0"/>
              <a:t>倍，也就是说，</a:t>
            </a:r>
            <a:r>
              <a:rPr lang="en-US" altLang="zh-CN" dirty="0"/>
              <a:t>60</a:t>
            </a:r>
            <a:r>
              <a:rPr lang="zh-CN" altLang="en-US" dirty="0"/>
              <a:t>岁人群的患病率为</a:t>
            </a:r>
            <a:r>
              <a:rPr lang="en-US" altLang="zh-CN" dirty="0">
                <a:solidFill>
                  <a:srgbClr val="FF0000"/>
                </a:solidFill>
              </a:rPr>
              <a:t>1</a:t>
            </a:r>
            <a:r>
              <a:rPr lang="zh-CN" altLang="en-US" dirty="0">
                <a:solidFill>
                  <a:srgbClr val="FF0000"/>
                </a:solidFill>
              </a:rPr>
              <a:t>％</a:t>
            </a:r>
            <a:r>
              <a:rPr lang="zh-CN" altLang="en-US" dirty="0"/>
              <a:t>，而</a:t>
            </a:r>
            <a:r>
              <a:rPr lang="en-US" altLang="zh-CN" dirty="0"/>
              <a:t>85</a:t>
            </a:r>
            <a:r>
              <a:rPr lang="zh-CN" altLang="en-US" dirty="0"/>
              <a:t>岁人群的患病率为</a:t>
            </a:r>
            <a:r>
              <a:rPr lang="en-US" altLang="zh-CN" dirty="0">
                <a:solidFill>
                  <a:srgbClr val="FF0000"/>
                </a:solidFill>
              </a:rPr>
              <a:t>30</a:t>
            </a:r>
            <a:r>
              <a:rPr lang="zh-CN" altLang="en-US" dirty="0">
                <a:solidFill>
                  <a:srgbClr val="FF0000"/>
                </a:solidFill>
              </a:rPr>
              <a:t>％</a:t>
            </a:r>
          </a:p>
        </p:txBody>
      </p:sp>
    </p:spTree>
    <p:extLst>
      <p:ext uri="{BB962C8B-B14F-4D97-AF65-F5344CB8AC3E}">
        <p14:creationId xmlns:p14="http://schemas.microsoft.com/office/powerpoint/2010/main" val="204836257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E9DE5A85-2D30-4737-8208-EC70138A904D}" type="slidenum">
              <a:rPr lang="en-US" altLang="zh-CN" smtClean="0">
                <a:solidFill>
                  <a:srgbClr val="000000"/>
                </a:solidFill>
                <a:latin typeface="Arial" charset="0"/>
              </a:rPr>
              <a:pPr eaLnBrk="1" fontAlgn="base" hangingPunct="1">
                <a:spcBef>
                  <a:spcPct val="0"/>
                </a:spcBef>
                <a:spcAft>
                  <a:spcPct val="0"/>
                </a:spcAft>
              </a:pPr>
              <a:t>32</a:t>
            </a:fld>
            <a:endParaRPr lang="en-US" altLang="zh-CN" smtClean="0">
              <a:solidFill>
                <a:srgbClr val="000000"/>
              </a:solidFill>
              <a:latin typeface="Arial" charset="0"/>
            </a:endParaRPr>
          </a:p>
        </p:txBody>
      </p:sp>
      <p:sp>
        <p:nvSpPr>
          <p:cNvPr id="57348" name="标题 1"/>
          <p:cNvSpPr txBox="1">
            <a:spLocks/>
          </p:cNvSpPr>
          <p:nvPr/>
        </p:nvSpPr>
        <p:spPr bwMode="auto">
          <a:xfrm>
            <a:off x="457200" y="333375"/>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基于框架的开发流程</a:t>
            </a:r>
            <a:endParaRPr lang="zh-CN" altLang="en-US" sz="2800" b="1" dirty="0">
              <a:solidFill>
                <a:srgbClr val="FFFFFF"/>
              </a:solidFill>
              <a:latin typeface="Times New Roman" pitchFamily="18" charset="0"/>
              <a:ea typeface="黑体" pitchFamily="49" charset="-122"/>
              <a:cs typeface="Times New Roman" pitchFamily="18" charset="0"/>
            </a:endParaRPr>
          </a:p>
        </p:txBody>
      </p:sp>
    </p:spTree>
    <p:extLst>
      <p:ext uri="{BB962C8B-B14F-4D97-AF65-F5344CB8AC3E}">
        <p14:creationId xmlns:p14="http://schemas.microsoft.com/office/powerpoint/2010/main" val="196654511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E9DE5A85-2D30-4737-8208-EC70138A904D}" type="slidenum">
              <a:rPr lang="en-US" altLang="zh-CN" smtClean="0">
                <a:solidFill>
                  <a:srgbClr val="000000"/>
                </a:solidFill>
                <a:latin typeface="Arial" charset="0"/>
              </a:rPr>
              <a:pPr eaLnBrk="1" fontAlgn="base" hangingPunct="1">
                <a:spcBef>
                  <a:spcPct val="0"/>
                </a:spcBef>
                <a:spcAft>
                  <a:spcPct val="0"/>
                </a:spcAft>
              </a:pPr>
              <a:t>33</a:t>
            </a:fld>
            <a:endParaRPr lang="en-US" altLang="zh-CN" smtClean="0">
              <a:solidFill>
                <a:srgbClr val="000000"/>
              </a:solidFill>
              <a:latin typeface="Arial" charset="0"/>
            </a:endParaRPr>
          </a:p>
        </p:txBody>
      </p:sp>
      <p:sp>
        <p:nvSpPr>
          <p:cNvPr id="57348" name="标题 1"/>
          <p:cNvSpPr txBox="1">
            <a:spLocks/>
          </p:cNvSpPr>
          <p:nvPr/>
        </p:nvSpPr>
        <p:spPr bwMode="auto">
          <a:xfrm>
            <a:off x="457200" y="333375"/>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系统实现</a:t>
            </a:r>
            <a:endParaRPr lang="zh-CN" altLang="en-US" sz="2800" b="1" dirty="0">
              <a:solidFill>
                <a:srgbClr val="FFFFFF"/>
              </a:solidFill>
              <a:latin typeface="Times New Roman" pitchFamily="18" charset="0"/>
              <a:ea typeface="黑体" pitchFamily="49" charset="-122"/>
              <a:cs typeface="Times New Roman" pitchFamily="18" charset="0"/>
            </a:endParaRPr>
          </a:p>
        </p:txBody>
      </p:sp>
      <p:pic>
        <p:nvPicPr>
          <p:cNvPr id="614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9432" y="1899147"/>
            <a:ext cx="2448272" cy="180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8"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04280" y="1869179"/>
            <a:ext cx="2231968" cy="17969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8" name="Picture 2" descr="D:\basic tool\QQ\文档\794460205\FileRecv\网站截图\既往目前疾病.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265780" y="1844824"/>
            <a:ext cx="2344820" cy="1812508"/>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D:\basic tool\QQ\文档\794460205\FileRecv\网站截图\CDR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271068" y="4124161"/>
            <a:ext cx="2236832" cy="2016879"/>
          </a:xfrm>
          <a:prstGeom prst="rect">
            <a:avLst/>
          </a:prstGeom>
          <a:noFill/>
          <a:extLst>
            <a:ext uri="{909E8E84-426E-40DD-AFC4-6F175D3DCCD1}">
              <a14:hiddenFill xmlns:a14="http://schemas.microsoft.com/office/drawing/2010/main">
                <a:solidFill>
                  <a:srgbClr val="FFFFFF"/>
                </a:solidFill>
              </a14:hiddenFill>
            </a:ext>
          </a:extLst>
        </p:spPr>
      </p:pic>
      <p:pic>
        <p:nvPicPr>
          <p:cNvPr id="3" name="图片 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79432" y="4120939"/>
            <a:ext cx="2326564" cy="1970923"/>
          </a:xfrm>
          <a:prstGeom prst="rect">
            <a:avLst/>
          </a:prstGeom>
        </p:spPr>
      </p:pic>
      <p:sp>
        <p:nvSpPr>
          <p:cNvPr id="11" name="右箭头 3"/>
          <p:cNvSpPr/>
          <p:nvPr/>
        </p:nvSpPr>
        <p:spPr bwMode="auto">
          <a:xfrm>
            <a:off x="3127704" y="2393629"/>
            <a:ext cx="496204" cy="420863"/>
          </a:xfrm>
          <a:custGeom>
            <a:avLst/>
            <a:gdLst>
              <a:gd name="connsiteX0" fmla="*/ 0 w 617910"/>
              <a:gd name="connsiteY0" fmla="*/ 90010 h 360040"/>
              <a:gd name="connsiteX1" fmla="*/ 437890 w 617910"/>
              <a:gd name="connsiteY1" fmla="*/ 90010 h 360040"/>
              <a:gd name="connsiteX2" fmla="*/ 437890 w 617910"/>
              <a:gd name="connsiteY2" fmla="*/ 0 h 360040"/>
              <a:gd name="connsiteX3" fmla="*/ 617910 w 617910"/>
              <a:gd name="connsiteY3" fmla="*/ 180020 h 360040"/>
              <a:gd name="connsiteX4" fmla="*/ 437890 w 617910"/>
              <a:gd name="connsiteY4" fmla="*/ 360040 h 360040"/>
              <a:gd name="connsiteX5" fmla="*/ 437890 w 617910"/>
              <a:gd name="connsiteY5" fmla="*/ 270030 h 360040"/>
              <a:gd name="connsiteX6" fmla="*/ 0 w 617910"/>
              <a:gd name="connsiteY6" fmla="*/ 270030 h 360040"/>
              <a:gd name="connsiteX7" fmla="*/ 0 w 617910"/>
              <a:gd name="connsiteY7" fmla="*/ 90010 h 360040"/>
              <a:gd name="connsiteX0" fmla="*/ 10274 w 628184"/>
              <a:gd name="connsiteY0" fmla="*/ 90010 h 360040"/>
              <a:gd name="connsiteX1" fmla="*/ 448164 w 628184"/>
              <a:gd name="connsiteY1" fmla="*/ 90010 h 360040"/>
              <a:gd name="connsiteX2" fmla="*/ 448164 w 628184"/>
              <a:gd name="connsiteY2" fmla="*/ 0 h 360040"/>
              <a:gd name="connsiteX3" fmla="*/ 628184 w 628184"/>
              <a:gd name="connsiteY3" fmla="*/ 180020 h 360040"/>
              <a:gd name="connsiteX4" fmla="*/ 448164 w 628184"/>
              <a:gd name="connsiteY4" fmla="*/ 360040 h 360040"/>
              <a:gd name="connsiteX5" fmla="*/ 448164 w 628184"/>
              <a:gd name="connsiteY5" fmla="*/ 270030 h 360040"/>
              <a:gd name="connsiteX6" fmla="*/ 0 w 628184"/>
              <a:gd name="connsiteY6" fmla="*/ 228934 h 360040"/>
              <a:gd name="connsiteX7" fmla="*/ 10274 w 628184"/>
              <a:gd name="connsiteY7" fmla="*/ 90010 h 360040"/>
              <a:gd name="connsiteX0" fmla="*/ 10274 w 628184"/>
              <a:gd name="connsiteY0" fmla="*/ 141381 h 360040"/>
              <a:gd name="connsiteX1" fmla="*/ 448164 w 628184"/>
              <a:gd name="connsiteY1" fmla="*/ 90010 h 360040"/>
              <a:gd name="connsiteX2" fmla="*/ 448164 w 628184"/>
              <a:gd name="connsiteY2" fmla="*/ 0 h 360040"/>
              <a:gd name="connsiteX3" fmla="*/ 628184 w 628184"/>
              <a:gd name="connsiteY3" fmla="*/ 180020 h 360040"/>
              <a:gd name="connsiteX4" fmla="*/ 448164 w 628184"/>
              <a:gd name="connsiteY4" fmla="*/ 360040 h 360040"/>
              <a:gd name="connsiteX5" fmla="*/ 448164 w 628184"/>
              <a:gd name="connsiteY5" fmla="*/ 270030 h 360040"/>
              <a:gd name="connsiteX6" fmla="*/ 0 w 628184"/>
              <a:gd name="connsiteY6" fmla="*/ 228934 h 360040"/>
              <a:gd name="connsiteX7" fmla="*/ 10274 w 628184"/>
              <a:gd name="connsiteY7" fmla="*/ 141381 h 360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8184" h="360040">
                <a:moveTo>
                  <a:pt x="10274" y="141381"/>
                </a:moveTo>
                <a:lnTo>
                  <a:pt x="448164" y="90010"/>
                </a:lnTo>
                <a:lnTo>
                  <a:pt x="448164" y="0"/>
                </a:lnTo>
                <a:lnTo>
                  <a:pt x="628184" y="180020"/>
                </a:lnTo>
                <a:lnTo>
                  <a:pt x="448164" y="360040"/>
                </a:lnTo>
                <a:lnTo>
                  <a:pt x="448164" y="270030"/>
                </a:lnTo>
                <a:lnTo>
                  <a:pt x="0" y="228934"/>
                </a:lnTo>
                <a:lnTo>
                  <a:pt x="10274" y="141381"/>
                </a:lnTo>
                <a:close/>
              </a:path>
            </a:pathLst>
          </a:custGeom>
          <a:solidFill>
            <a:schemeClr val="accent2">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12" name="右箭头 3"/>
          <p:cNvSpPr/>
          <p:nvPr/>
        </p:nvSpPr>
        <p:spPr bwMode="auto">
          <a:xfrm>
            <a:off x="5833770" y="2393629"/>
            <a:ext cx="496204" cy="420863"/>
          </a:xfrm>
          <a:custGeom>
            <a:avLst/>
            <a:gdLst>
              <a:gd name="connsiteX0" fmla="*/ 0 w 617910"/>
              <a:gd name="connsiteY0" fmla="*/ 90010 h 360040"/>
              <a:gd name="connsiteX1" fmla="*/ 437890 w 617910"/>
              <a:gd name="connsiteY1" fmla="*/ 90010 h 360040"/>
              <a:gd name="connsiteX2" fmla="*/ 437890 w 617910"/>
              <a:gd name="connsiteY2" fmla="*/ 0 h 360040"/>
              <a:gd name="connsiteX3" fmla="*/ 617910 w 617910"/>
              <a:gd name="connsiteY3" fmla="*/ 180020 h 360040"/>
              <a:gd name="connsiteX4" fmla="*/ 437890 w 617910"/>
              <a:gd name="connsiteY4" fmla="*/ 360040 h 360040"/>
              <a:gd name="connsiteX5" fmla="*/ 437890 w 617910"/>
              <a:gd name="connsiteY5" fmla="*/ 270030 h 360040"/>
              <a:gd name="connsiteX6" fmla="*/ 0 w 617910"/>
              <a:gd name="connsiteY6" fmla="*/ 270030 h 360040"/>
              <a:gd name="connsiteX7" fmla="*/ 0 w 617910"/>
              <a:gd name="connsiteY7" fmla="*/ 90010 h 360040"/>
              <a:gd name="connsiteX0" fmla="*/ 10274 w 628184"/>
              <a:gd name="connsiteY0" fmla="*/ 90010 h 360040"/>
              <a:gd name="connsiteX1" fmla="*/ 448164 w 628184"/>
              <a:gd name="connsiteY1" fmla="*/ 90010 h 360040"/>
              <a:gd name="connsiteX2" fmla="*/ 448164 w 628184"/>
              <a:gd name="connsiteY2" fmla="*/ 0 h 360040"/>
              <a:gd name="connsiteX3" fmla="*/ 628184 w 628184"/>
              <a:gd name="connsiteY3" fmla="*/ 180020 h 360040"/>
              <a:gd name="connsiteX4" fmla="*/ 448164 w 628184"/>
              <a:gd name="connsiteY4" fmla="*/ 360040 h 360040"/>
              <a:gd name="connsiteX5" fmla="*/ 448164 w 628184"/>
              <a:gd name="connsiteY5" fmla="*/ 270030 h 360040"/>
              <a:gd name="connsiteX6" fmla="*/ 0 w 628184"/>
              <a:gd name="connsiteY6" fmla="*/ 228934 h 360040"/>
              <a:gd name="connsiteX7" fmla="*/ 10274 w 628184"/>
              <a:gd name="connsiteY7" fmla="*/ 90010 h 360040"/>
              <a:gd name="connsiteX0" fmla="*/ 10274 w 628184"/>
              <a:gd name="connsiteY0" fmla="*/ 141381 h 360040"/>
              <a:gd name="connsiteX1" fmla="*/ 448164 w 628184"/>
              <a:gd name="connsiteY1" fmla="*/ 90010 h 360040"/>
              <a:gd name="connsiteX2" fmla="*/ 448164 w 628184"/>
              <a:gd name="connsiteY2" fmla="*/ 0 h 360040"/>
              <a:gd name="connsiteX3" fmla="*/ 628184 w 628184"/>
              <a:gd name="connsiteY3" fmla="*/ 180020 h 360040"/>
              <a:gd name="connsiteX4" fmla="*/ 448164 w 628184"/>
              <a:gd name="connsiteY4" fmla="*/ 360040 h 360040"/>
              <a:gd name="connsiteX5" fmla="*/ 448164 w 628184"/>
              <a:gd name="connsiteY5" fmla="*/ 270030 h 360040"/>
              <a:gd name="connsiteX6" fmla="*/ 0 w 628184"/>
              <a:gd name="connsiteY6" fmla="*/ 228934 h 360040"/>
              <a:gd name="connsiteX7" fmla="*/ 10274 w 628184"/>
              <a:gd name="connsiteY7" fmla="*/ 141381 h 360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8184" h="360040">
                <a:moveTo>
                  <a:pt x="10274" y="141381"/>
                </a:moveTo>
                <a:lnTo>
                  <a:pt x="448164" y="90010"/>
                </a:lnTo>
                <a:lnTo>
                  <a:pt x="448164" y="0"/>
                </a:lnTo>
                <a:lnTo>
                  <a:pt x="628184" y="180020"/>
                </a:lnTo>
                <a:lnTo>
                  <a:pt x="448164" y="360040"/>
                </a:lnTo>
                <a:lnTo>
                  <a:pt x="448164" y="270030"/>
                </a:lnTo>
                <a:lnTo>
                  <a:pt x="0" y="228934"/>
                </a:lnTo>
                <a:lnTo>
                  <a:pt x="10274" y="141381"/>
                </a:lnTo>
                <a:close/>
              </a:path>
            </a:pathLst>
          </a:custGeom>
          <a:solidFill>
            <a:schemeClr val="accent2">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15" name="右箭头 3"/>
          <p:cNvSpPr/>
          <p:nvPr/>
        </p:nvSpPr>
        <p:spPr bwMode="auto">
          <a:xfrm flipH="1">
            <a:off x="3020598" y="5010410"/>
            <a:ext cx="496204" cy="420863"/>
          </a:xfrm>
          <a:custGeom>
            <a:avLst/>
            <a:gdLst>
              <a:gd name="connsiteX0" fmla="*/ 0 w 617910"/>
              <a:gd name="connsiteY0" fmla="*/ 90010 h 360040"/>
              <a:gd name="connsiteX1" fmla="*/ 437890 w 617910"/>
              <a:gd name="connsiteY1" fmla="*/ 90010 h 360040"/>
              <a:gd name="connsiteX2" fmla="*/ 437890 w 617910"/>
              <a:gd name="connsiteY2" fmla="*/ 0 h 360040"/>
              <a:gd name="connsiteX3" fmla="*/ 617910 w 617910"/>
              <a:gd name="connsiteY3" fmla="*/ 180020 h 360040"/>
              <a:gd name="connsiteX4" fmla="*/ 437890 w 617910"/>
              <a:gd name="connsiteY4" fmla="*/ 360040 h 360040"/>
              <a:gd name="connsiteX5" fmla="*/ 437890 w 617910"/>
              <a:gd name="connsiteY5" fmla="*/ 270030 h 360040"/>
              <a:gd name="connsiteX6" fmla="*/ 0 w 617910"/>
              <a:gd name="connsiteY6" fmla="*/ 270030 h 360040"/>
              <a:gd name="connsiteX7" fmla="*/ 0 w 617910"/>
              <a:gd name="connsiteY7" fmla="*/ 90010 h 360040"/>
              <a:gd name="connsiteX0" fmla="*/ 10274 w 628184"/>
              <a:gd name="connsiteY0" fmla="*/ 90010 h 360040"/>
              <a:gd name="connsiteX1" fmla="*/ 448164 w 628184"/>
              <a:gd name="connsiteY1" fmla="*/ 90010 h 360040"/>
              <a:gd name="connsiteX2" fmla="*/ 448164 w 628184"/>
              <a:gd name="connsiteY2" fmla="*/ 0 h 360040"/>
              <a:gd name="connsiteX3" fmla="*/ 628184 w 628184"/>
              <a:gd name="connsiteY3" fmla="*/ 180020 h 360040"/>
              <a:gd name="connsiteX4" fmla="*/ 448164 w 628184"/>
              <a:gd name="connsiteY4" fmla="*/ 360040 h 360040"/>
              <a:gd name="connsiteX5" fmla="*/ 448164 w 628184"/>
              <a:gd name="connsiteY5" fmla="*/ 270030 h 360040"/>
              <a:gd name="connsiteX6" fmla="*/ 0 w 628184"/>
              <a:gd name="connsiteY6" fmla="*/ 228934 h 360040"/>
              <a:gd name="connsiteX7" fmla="*/ 10274 w 628184"/>
              <a:gd name="connsiteY7" fmla="*/ 90010 h 360040"/>
              <a:gd name="connsiteX0" fmla="*/ 10274 w 628184"/>
              <a:gd name="connsiteY0" fmla="*/ 141381 h 360040"/>
              <a:gd name="connsiteX1" fmla="*/ 448164 w 628184"/>
              <a:gd name="connsiteY1" fmla="*/ 90010 h 360040"/>
              <a:gd name="connsiteX2" fmla="*/ 448164 w 628184"/>
              <a:gd name="connsiteY2" fmla="*/ 0 h 360040"/>
              <a:gd name="connsiteX3" fmla="*/ 628184 w 628184"/>
              <a:gd name="connsiteY3" fmla="*/ 180020 h 360040"/>
              <a:gd name="connsiteX4" fmla="*/ 448164 w 628184"/>
              <a:gd name="connsiteY4" fmla="*/ 360040 h 360040"/>
              <a:gd name="connsiteX5" fmla="*/ 448164 w 628184"/>
              <a:gd name="connsiteY5" fmla="*/ 270030 h 360040"/>
              <a:gd name="connsiteX6" fmla="*/ 0 w 628184"/>
              <a:gd name="connsiteY6" fmla="*/ 228934 h 360040"/>
              <a:gd name="connsiteX7" fmla="*/ 10274 w 628184"/>
              <a:gd name="connsiteY7" fmla="*/ 141381 h 360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8184" h="360040">
                <a:moveTo>
                  <a:pt x="10274" y="141381"/>
                </a:moveTo>
                <a:lnTo>
                  <a:pt x="448164" y="90010"/>
                </a:lnTo>
                <a:lnTo>
                  <a:pt x="448164" y="0"/>
                </a:lnTo>
                <a:lnTo>
                  <a:pt x="628184" y="180020"/>
                </a:lnTo>
                <a:lnTo>
                  <a:pt x="448164" y="360040"/>
                </a:lnTo>
                <a:lnTo>
                  <a:pt x="448164" y="270030"/>
                </a:lnTo>
                <a:lnTo>
                  <a:pt x="0" y="228934"/>
                </a:lnTo>
                <a:lnTo>
                  <a:pt x="10274" y="141381"/>
                </a:lnTo>
                <a:close/>
              </a:path>
            </a:pathLst>
          </a:custGeom>
          <a:solidFill>
            <a:schemeClr val="accent2">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16" name="右箭头 3"/>
          <p:cNvSpPr/>
          <p:nvPr/>
        </p:nvSpPr>
        <p:spPr bwMode="auto">
          <a:xfrm flipH="1">
            <a:off x="5749884" y="4979598"/>
            <a:ext cx="496204" cy="420863"/>
          </a:xfrm>
          <a:custGeom>
            <a:avLst/>
            <a:gdLst>
              <a:gd name="connsiteX0" fmla="*/ 0 w 617910"/>
              <a:gd name="connsiteY0" fmla="*/ 90010 h 360040"/>
              <a:gd name="connsiteX1" fmla="*/ 437890 w 617910"/>
              <a:gd name="connsiteY1" fmla="*/ 90010 h 360040"/>
              <a:gd name="connsiteX2" fmla="*/ 437890 w 617910"/>
              <a:gd name="connsiteY2" fmla="*/ 0 h 360040"/>
              <a:gd name="connsiteX3" fmla="*/ 617910 w 617910"/>
              <a:gd name="connsiteY3" fmla="*/ 180020 h 360040"/>
              <a:gd name="connsiteX4" fmla="*/ 437890 w 617910"/>
              <a:gd name="connsiteY4" fmla="*/ 360040 h 360040"/>
              <a:gd name="connsiteX5" fmla="*/ 437890 w 617910"/>
              <a:gd name="connsiteY5" fmla="*/ 270030 h 360040"/>
              <a:gd name="connsiteX6" fmla="*/ 0 w 617910"/>
              <a:gd name="connsiteY6" fmla="*/ 270030 h 360040"/>
              <a:gd name="connsiteX7" fmla="*/ 0 w 617910"/>
              <a:gd name="connsiteY7" fmla="*/ 90010 h 360040"/>
              <a:gd name="connsiteX0" fmla="*/ 10274 w 628184"/>
              <a:gd name="connsiteY0" fmla="*/ 90010 h 360040"/>
              <a:gd name="connsiteX1" fmla="*/ 448164 w 628184"/>
              <a:gd name="connsiteY1" fmla="*/ 90010 h 360040"/>
              <a:gd name="connsiteX2" fmla="*/ 448164 w 628184"/>
              <a:gd name="connsiteY2" fmla="*/ 0 h 360040"/>
              <a:gd name="connsiteX3" fmla="*/ 628184 w 628184"/>
              <a:gd name="connsiteY3" fmla="*/ 180020 h 360040"/>
              <a:gd name="connsiteX4" fmla="*/ 448164 w 628184"/>
              <a:gd name="connsiteY4" fmla="*/ 360040 h 360040"/>
              <a:gd name="connsiteX5" fmla="*/ 448164 w 628184"/>
              <a:gd name="connsiteY5" fmla="*/ 270030 h 360040"/>
              <a:gd name="connsiteX6" fmla="*/ 0 w 628184"/>
              <a:gd name="connsiteY6" fmla="*/ 228934 h 360040"/>
              <a:gd name="connsiteX7" fmla="*/ 10274 w 628184"/>
              <a:gd name="connsiteY7" fmla="*/ 90010 h 360040"/>
              <a:gd name="connsiteX0" fmla="*/ 10274 w 628184"/>
              <a:gd name="connsiteY0" fmla="*/ 141381 h 360040"/>
              <a:gd name="connsiteX1" fmla="*/ 448164 w 628184"/>
              <a:gd name="connsiteY1" fmla="*/ 90010 h 360040"/>
              <a:gd name="connsiteX2" fmla="*/ 448164 w 628184"/>
              <a:gd name="connsiteY2" fmla="*/ 0 h 360040"/>
              <a:gd name="connsiteX3" fmla="*/ 628184 w 628184"/>
              <a:gd name="connsiteY3" fmla="*/ 180020 h 360040"/>
              <a:gd name="connsiteX4" fmla="*/ 448164 w 628184"/>
              <a:gd name="connsiteY4" fmla="*/ 360040 h 360040"/>
              <a:gd name="connsiteX5" fmla="*/ 448164 w 628184"/>
              <a:gd name="connsiteY5" fmla="*/ 270030 h 360040"/>
              <a:gd name="connsiteX6" fmla="*/ 0 w 628184"/>
              <a:gd name="connsiteY6" fmla="*/ 228934 h 360040"/>
              <a:gd name="connsiteX7" fmla="*/ 10274 w 628184"/>
              <a:gd name="connsiteY7" fmla="*/ 141381 h 360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8184" h="360040">
                <a:moveTo>
                  <a:pt x="10274" y="141381"/>
                </a:moveTo>
                <a:lnTo>
                  <a:pt x="448164" y="90010"/>
                </a:lnTo>
                <a:lnTo>
                  <a:pt x="448164" y="0"/>
                </a:lnTo>
                <a:lnTo>
                  <a:pt x="628184" y="180020"/>
                </a:lnTo>
                <a:lnTo>
                  <a:pt x="448164" y="360040"/>
                </a:lnTo>
                <a:lnTo>
                  <a:pt x="448164" y="270030"/>
                </a:lnTo>
                <a:lnTo>
                  <a:pt x="0" y="228934"/>
                </a:lnTo>
                <a:lnTo>
                  <a:pt x="10274" y="141381"/>
                </a:lnTo>
                <a:close/>
              </a:path>
            </a:pathLst>
          </a:custGeom>
          <a:solidFill>
            <a:schemeClr val="accent2">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pic>
        <p:nvPicPr>
          <p:cNvPr id="17" name="Picture 3" descr="D:\basic tool\QQ\文档\794460205\FileRecv\网站截图\MMSE.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375806" y="4120940"/>
            <a:ext cx="2410765" cy="1970923"/>
          </a:xfrm>
          <a:prstGeom prst="rect">
            <a:avLst/>
          </a:prstGeom>
          <a:noFill/>
          <a:extLst>
            <a:ext uri="{909E8E84-426E-40DD-AFC4-6F175D3DCCD1}">
              <a14:hiddenFill xmlns:a14="http://schemas.microsoft.com/office/drawing/2010/main">
                <a:solidFill>
                  <a:srgbClr val="FFFFFF"/>
                </a:solidFill>
              </a14:hiddenFill>
            </a:ext>
          </a:extLst>
        </p:spPr>
      </p:pic>
      <p:sp>
        <p:nvSpPr>
          <p:cNvPr id="18" name="右箭头 3"/>
          <p:cNvSpPr/>
          <p:nvPr/>
        </p:nvSpPr>
        <p:spPr bwMode="auto">
          <a:xfrm rot="5400000">
            <a:off x="7965166" y="3662406"/>
            <a:ext cx="496204" cy="420863"/>
          </a:xfrm>
          <a:custGeom>
            <a:avLst/>
            <a:gdLst>
              <a:gd name="connsiteX0" fmla="*/ 0 w 617910"/>
              <a:gd name="connsiteY0" fmla="*/ 90010 h 360040"/>
              <a:gd name="connsiteX1" fmla="*/ 437890 w 617910"/>
              <a:gd name="connsiteY1" fmla="*/ 90010 h 360040"/>
              <a:gd name="connsiteX2" fmla="*/ 437890 w 617910"/>
              <a:gd name="connsiteY2" fmla="*/ 0 h 360040"/>
              <a:gd name="connsiteX3" fmla="*/ 617910 w 617910"/>
              <a:gd name="connsiteY3" fmla="*/ 180020 h 360040"/>
              <a:gd name="connsiteX4" fmla="*/ 437890 w 617910"/>
              <a:gd name="connsiteY4" fmla="*/ 360040 h 360040"/>
              <a:gd name="connsiteX5" fmla="*/ 437890 w 617910"/>
              <a:gd name="connsiteY5" fmla="*/ 270030 h 360040"/>
              <a:gd name="connsiteX6" fmla="*/ 0 w 617910"/>
              <a:gd name="connsiteY6" fmla="*/ 270030 h 360040"/>
              <a:gd name="connsiteX7" fmla="*/ 0 w 617910"/>
              <a:gd name="connsiteY7" fmla="*/ 90010 h 360040"/>
              <a:gd name="connsiteX0" fmla="*/ 10274 w 628184"/>
              <a:gd name="connsiteY0" fmla="*/ 90010 h 360040"/>
              <a:gd name="connsiteX1" fmla="*/ 448164 w 628184"/>
              <a:gd name="connsiteY1" fmla="*/ 90010 h 360040"/>
              <a:gd name="connsiteX2" fmla="*/ 448164 w 628184"/>
              <a:gd name="connsiteY2" fmla="*/ 0 h 360040"/>
              <a:gd name="connsiteX3" fmla="*/ 628184 w 628184"/>
              <a:gd name="connsiteY3" fmla="*/ 180020 h 360040"/>
              <a:gd name="connsiteX4" fmla="*/ 448164 w 628184"/>
              <a:gd name="connsiteY4" fmla="*/ 360040 h 360040"/>
              <a:gd name="connsiteX5" fmla="*/ 448164 w 628184"/>
              <a:gd name="connsiteY5" fmla="*/ 270030 h 360040"/>
              <a:gd name="connsiteX6" fmla="*/ 0 w 628184"/>
              <a:gd name="connsiteY6" fmla="*/ 228934 h 360040"/>
              <a:gd name="connsiteX7" fmla="*/ 10274 w 628184"/>
              <a:gd name="connsiteY7" fmla="*/ 90010 h 360040"/>
              <a:gd name="connsiteX0" fmla="*/ 10274 w 628184"/>
              <a:gd name="connsiteY0" fmla="*/ 141381 h 360040"/>
              <a:gd name="connsiteX1" fmla="*/ 448164 w 628184"/>
              <a:gd name="connsiteY1" fmla="*/ 90010 h 360040"/>
              <a:gd name="connsiteX2" fmla="*/ 448164 w 628184"/>
              <a:gd name="connsiteY2" fmla="*/ 0 h 360040"/>
              <a:gd name="connsiteX3" fmla="*/ 628184 w 628184"/>
              <a:gd name="connsiteY3" fmla="*/ 180020 h 360040"/>
              <a:gd name="connsiteX4" fmla="*/ 448164 w 628184"/>
              <a:gd name="connsiteY4" fmla="*/ 360040 h 360040"/>
              <a:gd name="connsiteX5" fmla="*/ 448164 w 628184"/>
              <a:gd name="connsiteY5" fmla="*/ 270030 h 360040"/>
              <a:gd name="connsiteX6" fmla="*/ 0 w 628184"/>
              <a:gd name="connsiteY6" fmla="*/ 228934 h 360040"/>
              <a:gd name="connsiteX7" fmla="*/ 10274 w 628184"/>
              <a:gd name="connsiteY7" fmla="*/ 141381 h 360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8184" h="360040">
                <a:moveTo>
                  <a:pt x="10274" y="141381"/>
                </a:moveTo>
                <a:lnTo>
                  <a:pt x="448164" y="90010"/>
                </a:lnTo>
                <a:lnTo>
                  <a:pt x="448164" y="0"/>
                </a:lnTo>
                <a:lnTo>
                  <a:pt x="628184" y="180020"/>
                </a:lnTo>
                <a:lnTo>
                  <a:pt x="448164" y="360040"/>
                </a:lnTo>
                <a:lnTo>
                  <a:pt x="448164" y="270030"/>
                </a:lnTo>
                <a:lnTo>
                  <a:pt x="0" y="228934"/>
                </a:lnTo>
                <a:lnTo>
                  <a:pt x="10274" y="141381"/>
                </a:lnTo>
                <a:close/>
              </a:path>
            </a:pathLst>
          </a:custGeom>
          <a:solidFill>
            <a:schemeClr val="accent2">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Tree>
    <p:extLst>
      <p:ext uri="{BB962C8B-B14F-4D97-AF65-F5344CB8AC3E}">
        <p14:creationId xmlns:p14="http://schemas.microsoft.com/office/powerpoint/2010/main" val="406839160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D2A91896-4F5D-4807-B8D8-2588A25F2E34}" type="slidenum">
              <a:rPr lang="en-US" altLang="zh-CN" smtClean="0"/>
              <a:pPr>
                <a:defRPr/>
              </a:pPr>
              <a:t>34</a:t>
            </a:fld>
            <a:endParaRPr lang="en-US" altLang="zh-CN" dirty="0"/>
          </a:p>
        </p:txBody>
      </p:sp>
      <p:sp>
        <p:nvSpPr>
          <p:cNvPr id="3" name="标题 1"/>
          <p:cNvSpPr txBox="1">
            <a:spLocks/>
          </p:cNvSpPr>
          <p:nvPr/>
        </p:nvSpPr>
        <p:spPr bwMode="auto">
          <a:xfrm>
            <a:off x="442859" y="333374"/>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小结 </a:t>
            </a:r>
            <a:endParaRPr lang="zh-CN" altLang="en-US" sz="2800" b="1" dirty="0">
              <a:solidFill>
                <a:srgbClr val="FFFFFF"/>
              </a:solidFill>
              <a:latin typeface="Times New Roman" pitchFamily="18" charset="0"/>
              <a:ea typeface="黑体" pitchFamily="49" charset="-122"/>
              <a:cs typeface="Times New Roman" pitchFamily="18" charset="0"/>
            </a:endParaRPr>
          </a:p>
        </p:txBody>
      </p:sp>
    </p:spTree>
    <p:extLst>
      <p:ext uri="{BB962C8B-B14F-4D97-AF65-F5344CB8AC3E}">
        <p14:creationId xmlns:p14="http://schemas.microsoft.com/office/powerpoint/2010/main" val="317591221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Text Box 9"/>
          <p:cNvSpPr txBox="1">
            <a:spLocks noChangeArrowheads="1"/>
          </p:cNvSpPr>
          <p:nvPr/>
        </p:nvSpPr>
        <p:spPr bwMode="auto">
          <a:xfrm>
            <a:off x="304800" y="292100"/>
            <a:ext cx="779559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论文提纲</a:t>
            </a:r>
            <a:endParaRPr lang="zh-CN" altLang="en-US" sz="2800" b="1" dirty="0">
              <a:solidFill>
                <a:srgbClr val="FFFFFF"/>
              </a:solidFill>
              <a:latin typeface="Times New Roman" pitchFamily="18" charset="0"/>
              <a:ea typeface="黑体" pitchFamily="49" charset="-122"/>
              <a:cs typeface="Times New Roman" pitchFamily="18" charset="0"/>
            </a:endParaRPr>
          </a:p>
        </p:txBody>
      </p:sp>
      <p:pic>
        <p:nvPicPr>
          <p:cNvPr id="27" name="Picture 2" descr="E:\素材\矢量图标\医疗相关\Free-Medical-Icons-Set\128x128\ParameterReview.png"/>
          <p:cNvPicPr>
            <a:picLocks noChangeAspect="1" noChangeArrowheads="1"/>
          </p:cNvPicPr>
          <p:nvPr/>
        </p:nvPicPr>
        <p:blipFill>
          <a:blip r:embed="rId3"/>
          <a:srcRect/>
          <a:stretch>
            <a:fillRect/>
          </a:stretch>
        </p:blipFill>
        <p:spPr bwMode="auto">
          <a:xfrm rot="1211986">
            <a:off x="986153" y="2594930"/>
            <a:ext cx="1762195" cy="1762195"/>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28" name="Picture 3" descr="D:\My Documents\20101220\素材\01300000165476121636519272838.jpg"/>
          <p:cNvPicPr>
            <a:picLocks noChangeAspect="1" noChangeArrowheads="1"/>
          </p:cNvPicPr>
          <p:nvPr/>
        </p:nvPicPr>
        <p:blipFill>
          <a:blip r:embed="rId4"/>
          <a:srcRect/>
          <a:stretch>
            <a:fillRect/>
          </a:stretch>
        </p:blipFill>
        <p:spPr bwMode="auto">
          <a:xfrm>
            <a:off x="430120" y="2439810"/>
            <a:ext cx="1711489" cy="1819097"/>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29" name="Picture 3" descr="E:\素材\图片素材\键盘\2.jpg"/>
          <p:cNvPicPr>
            <a:picLocks noChangeAspect="1" noChangeArrowheads="1"/>
          </p:cNvPicPr>
          <p:nvPr/>
        </p:nvPicPr>
        <p:blipFill>
          <a:blip r:embed="rId5" cstate="print"/>
          <a:srcRect/>
          <a:stretch>
            <a:fillRect/>
          </a:stretch>
        </p:blipFill>
        <p:spPr bwMode="auto">
          <a:xfrm rot="20860945">
            <a:off x="487670" y="3580473"/>
            <a:ext cx="1731847" cy="1050654"/>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18442" name="Slide Number Placeholder 1"/>
          <p:cNvSpPr>
            <a:spLocks noGrp="1"/>
          </p:cNvSpPr>
          <p:nvPr>
            <p:ph type="sldNum" sz="quarter" idx="12"/>
          </p:nvPr>
        </p:nvSpPr>
        <p:spPr>
          <a:xfrm>
            <a:off x="6553200" y="6408738"/>
            <a:ext cx="2133600"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631151A5-EF93-41A3-8697-86454BD85761}" type="slidenum">
              <a:rPr lang="en-US" altLang="zh-CN" smtClean="0">
                <a:solidFill>
                  <a:srgbClr val="000000"/>
                </a:solidFill>
                <a:latin typeface="Arial" charset="0"/>
              </a:rPr>
              <a:pPr eaLnBrk="1" fontAlgn="base" hangingPunct="1">
                <a:spcBef>
                  <a:spcPct val="0"/>
                </a:spcBef>
                <a:spcAft>
                  <a:spcPct val="0"/>
                </a:spcAft>
              </a:pPr>
              <a:t>35</a:t>
            </a:fld>
            <a:endParaRPr lang="en-US" altLang="zh-CN" smtClean="0">
              <a:solidFill>
                <a:srgbClr val="000000"/>
              </a:solidFill>
              <a:latin typeface="Arial" charset="0"/>
            </a:endParaRPr>
          </a:p>
        </p:txBody>
      </p:sp>
      <p:sp>
        <p:nvSpPr>
          <p:cNvPr id="40" name="矩形 39"/>
          <p:cNvSpPr/>
          <p:nvPr/>
        </p:nvSpPr>
        <p:spPr bwMode="auto">
          <a:xfrm>
            <a:off x="3498850" y="1866999"/>
            <a:ext cx="4883150" cy="428625"/>
          </a:xfrm>
          <a:prstGeom prst="rect">
            <a:avLst/>
          </a:prstGeom>
          <a:solidFill>
            <a:schemeClr val="bg2">
              <a:lumMod val="20000"/>
              <a:lumOff val="80000"/>
            </a:schemeClr>
          </a:solidFill>
          <a:ln>
            <a:solidFill>
              <a:schemeClr val="bg1">
                <a:lumMod val="65000"/>
              </a:schemeClr>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pPr fontAlgn="base">
              <a:spcBef>
                <a:spcPct val="0"/>
              </a:spcBef>
              <a:spcAft>
                <a:spcPct val="0"/>
              </a:spcAft>
              <a:defRPr/>
            </a:pPr>
            <a:endParaRPr lang="zh-CN" altLang="en-US" b="1" dirty="0">
              <a:solidFill>
                <a:srgbClr val="000000"/>
              </a:solidFill>
            </a:endParaRPr>
          </a:p>
        </p:txBody>
      </p:sp>
      <p:grpSp>
        <p:nvGrpSpPr>
          <p:cNvPr id="41" name="Group 4"/>
          <p:cNvGrpSpPr>
            <a:grpSpLocks/>
          </p:cNvGrpSpPr>
          <p:nvPr/>
        </p:nvGrpSpPr>
        <p:grpSpPr bwMode="auto">
          <a:xfrm>
            <a:off x="3176588" y="4103786"/>
            <a:ext cx="5205412" cy="571500"/>
            <a:chOff x="3176558" y="3957654"/>
            <a:chExt cx="5205442" cy="571504"/>
          </a:xfrm>
          <a:solidFill>
            <a:schemeClr val="bg2">
              <a:lumMod val="20000"/>
              <a:lumOff val="80000"/>
            </a:schemeClr>
          </a:solidFill>
        </p:grpSpPr>
        <p:sp>
          <p:nvSpPr>
            <p:cNvPr id="42" name="矩形 41"/>
            <p:cNvSpPr/>
            <p:nvPr/>
          </p:nvSpPr>
          <p:spPr bwMode="auto">
            <a:xfrm>
              <a:off x="3475010" y="4029093"/>
              <a:ext cx="4906990" cy="428628"/>
            </a:xfrm>
            <a:prstGeom prst="rect">
              <a:avLst/>
            </a:prstGeom>
            <a:grpFill/>
            <a:ln>
              <a:solidFill>
                <a:schemeClr val="bg1">
                  <a:lumMod val="65000"/>
                </a:schemeClr>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pPr fontAlgn="base">
                <a:spcBef>
                  <a:spcPct val="0"/>
                </a:spcBef>
                <a:spcAft>
                  <a:spcPct val="0"/>
                </a:spcAft>
                <a:defRPr/>
              </a:pPr>
              <a:endParaRPr lang="zh-CN" altLang="en-US" b="1">
                <a:solidFill>
                  <a:srgbClr val="000000"/>
                </a:solidFill>
              </a:endParaRPr>
            </a:p>
          </p:txBody>
        </p:sp>
        <p:sp>
          <p:nvSpPr>
            <p:cNvPr id="43" name="TextBox 39"/>
            <p:cNvSpPr txBox="1">
              <a:spLocks noChangeArrowheads="1"/>
            </p:cNvSpPr>
            <p:nvPr/>
          </p:nvSpPr>
          <p:spPr bwMode="auto">
            <a:xfrm>
              <a:off x="3733800" y="4059283"/>
              <a:ext cx="4622800" cy="3693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r>
                <a:rPr kumimoji="1" lang="zh-CN" altLang="en-US" b="1" dirty="0" smtClean="0">
                  <a:solidFill>
                    <a:srgbClr val="000000"/>
                  </a:solidFill>
                  <a:latin typeface="黑体" pitchFamily="49" charset="-122"/>
                  <a:ea typeface="黑体" pitchFamily="49" charset="-122"/>
                </a:rPr>
                <a:t>老年痴呆症决策支持系统开发与评估</a:t>
              </a:r>
              <a:endParaRPr kumimoji="1" lang="en-US" altLang="zh-CN" b="1" dirty="0">
                <a:solidFill>
                  <a:srgbClr val="000000"/>
                </a:solidFill>
                <a:latin typeface="黑体" pitchFamily="49" charset="-122"/>
                <a:ea typeface="黑体" pitchFamily="49" charset="-122"/>
              </a:endParaRPr>
            </a:p>
          </p:txBody>
        </p:sp>
        <p:sp>
          <p:nvSpPr>
            <p:cNvPr id="44" name="菱形 43"/>
            <p:cNvSpPr/>
            <p:nvPr/>
          </p:nvSpPr>
          <p:spPr bwMode="auto">
            <a:xfrm>
              <a:off x="3176558" y="3957654"/>
              <a:ext cx="571504" cy="571504"/>
            </a:xfrm>
            <a:prstGeom prst="diamond">
              <a:avLst/>
            </a:prstGeom>
            <a:solidFill>
              <a:schemeClr val="accent1">
                <a:lumMod val="90000"/>
              </a:schemeClr>
            </a:solidFill>
            <a:ln>
              <a:solidFill>
                <a:schemeClr val="accent1">
                  <a:lumMod val="90000"/>
                </a:schemeClr>
              </a:solidFill>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lstStyle/>
            <a:p>
              <a:pPr fontAlgn="base">
                <a:spcBef>
                  <a:spcPct val="0"/>
                </a:spcBef>
                <a:spcAft>
                  <a:spcPct val="0"/>
                </a:spcAft>
                <a:defRPr/>
              </a:pPr>
              <a:r>
                <a:rPr lang="en-US" altLang="zh-CN" b="1" dirty="0">
                  <a:solidFill>
                    <a:srgbClr val="000000"/>
                  </a:solidFill>
                  <a:latin typeface="Times New Roman" pitchFamily="18" charset="0"/>
                  <a:cs typeface="Times New Roman" pitchFamily="18" charset="0"/>
                </a:rPr>
                <a:t>4</a:t>
              </a:r>
              <a:endParaRPr lang="zh-CN" altLang="en-US" b="1" dirty="0">
                <a:solidFill>
                  <a:srgbClr val="000000"/>
                </a:solidFill>
                <a:latin typeface="Times New Roman" pitchFamily="18" charset="0"/>
                <a:cs typeface="Times New Roman" pitchFamily="18" charset="0"/>
              </a:endParaRPr>
            </a:p>
          </p:txBody>
        </p:sp>
      </p:grpSp>
      <p:grpSp>
        <p:nvGrpSpPr>
          <p:cNvPr id="45" name="Group 2"/>
          <p:cNvGrpSpPr>
            <a:grpSpLocks/>
          </p:cNvGrpSpPr>
          <p:nvPr/>
        </p:nvGrpSpPr>
        <p:grpSpPr bwMode="auto">
          <a:xfrm>
            <a:off x="3176588" y="2565499"/>
            <a:ext cx="5205412" cy="571500"/>
            <a:chOff x="3176558" y="2386018"/>
            <a:chExt cx="5205442" cy="571504"/>
          </a:xfrm>
          <a:solidFill>
            <a:schemeClr val="bg2">
              <a:lumMod val="20000"/>
              <a:lumOff val="80000"/>
            </a:schemeClr>
          </a:solidFill>
        </p:grpSpPr>
        <p:sp>
          <p:nvSpPr>
            <p:cNvPr id="46" name="矩形 45"/>
            <p:cNvSpPr/>
            <p:nvPr/>
          </p:nvSpPr>
          <p:spPr bwMode="auto">
            <a:xfrm>
              <a:off x="3498822" y="2457455"/>
              <a:ext cx="4883178" cy="428628"/>
            </a:xfrm>
            <a:prstGeom prst="rect">
              <a:avLst/>
            </a:prstGeom>
            <a:grpFill/>
            <a:ln>
              <a:solidFill>
                <a:schemeClr val="bg1">
                  <a:lumMod val="65000"/>
                </a:schemeClr>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pPr fontAlgn="base">
                <a:spcBef>
                  <a:spcPct val="0"/>
                </a:spcBef>
                <a:spcAft>
                  <a:spcPct val="0"/>
                </a:spcAft>
                <a:defRPr/>
              </a:pPr>
              <a:endParaRPr lang="zh-CN" altLang="en-US" b="1" dirty="0">
                <a:solidFill>
                  <a:srgbClr val="000000"/>
                </a:solidFill>
              </a:endParaRPr>
            </a:p>
          </p:txBody>
        </p:sp>
        <p:sp>
          <p:nvSpPr>
            <p:cNvPr id="47" name="菱形 46"/>
            <p:cNvSpPr/>
            <p:nvPr/>
          </p:nvSpPr>
          <p:spPr bwMode="auto">
            <a:xfrm>
              <a:off x="3176558" y="2386018"/>
              <a:ext cx="571504" cy="571504"/>
            </a:xfrm>
            <a:prstGeom prst="diamond">
              <a:avLst/>
            </a:prstGeom>
            <a:solidFill>
              <a:schemeClr val="accent1">
                <a:lumMod val="90000"/>
              </a:schemeClr>
            </a:solid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lstStyle/>
            <a:p>
              <a:pPr fontAlgn="base">
                <a:spcBef>
                  <a:spcPct val="0"/>
                </a:spcBef>
                <a:spcAft>
                  <a:spcPct val="0"/>
                </a:spcAft>
                <a:defRPr/>
              </a:pPr>
              <a:r>
                <a:rPr lang="en-US" altLang="zh-CN" b="1" dirty="0">
                  <a:solidFill>
                    <a:srgbClr val="000000"/>
                  </a:solidFill>
                  <a:latin typeface="Times New Roman" pitchFamily="18" charset="0"/>
                  <a:cs typeface="Times New Roman" pitchFamily="18" charset="0"/>
                </a:rPr>
                <a:t>2</a:t>
              </a:r>
              <a:endParaRPr lang="zh-CN" altLang="en-US" b="1" dirty="0">
                <a:solidFill>
                  <a:srgbClr val="000000"/>
                </a:solidFill>
                <a:latin typeface="Times New Roman" pitchFamily="18" charset="0"/>
                <a:cs typeface="Times New Roman" pitchFamily="18" charset="0"/>
              </a:endParaRPr>
            </a:p>
          </p:txBody>
        </p:sp>
        <p:sp>
          <p:nvSpPr>
            <p:cNvPr id="48" name="TextBox 36"/>
            <p:cNvSpPr txBox="1">
              <a:spLocks noChangeArrowheads="1"/>
            </p:cNvSpPr>
            <p:nvPr/>
          </p:nvSpPr>
          <p:spPr bwMode="auto">
            <a:xfrm>
              <a:off x="3733800" y="2487657"/>
              <a:ext cx="4366590" cy="36933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r>
                <a:rPr kumimoji="1" lang="zh-CN" altLang="en-US" b="1" dirty="0" smtClean="0">
                  <a:solidFill>
                    <a:srgbClr val="000000"/>
                  </a:solidFill>
                  <a:latin typeface="黑体" pitchFamily="49" charset="-122"/>
                  <a:ea typeface="黑体" pitchFamily="49" charset="-122"/>
                </a:rPr>
                <a:t>系统框架设计</a:t>
              </a:r>
              <a:endParaRPr kumimoji="1" lang="en-US" altLang="zh-CN" b="1" dirty="0">
                <a:solidFill>
                  <a:srgbClr val="000000"/>
                </a:solidFill>
                <a:latin typeface="黑体" pitchFamily="49" charset="-122"/>
                <a:ea typeface="黑体" pitchFamily="49" charset="-122"/>
              </a:endParaRPr>
            </a:p>
          </p:txBody>
        </p:sp>
      </p:grpSp>
      <p:grpSp>
        <p:nvGrpSpPr>
          <p:cNvPr id="49" name="Group 3"/>
          <p:cNvGrpSpPr>
            <a:grpSpLocks/>
          </p:cNvGrpSpPr>
          <p:nvPr/>
        </p:nvGrpSpPr>
        <p:grpSpPr bwMode="auto">
          <a:xfrm>
            <a:off x="3176588" y="3335435"/>
            <a:ext cx="5205412" cy="571500"/>
            <a:chOff x="3176558" y="3171836"/>
            <a:chExt cx="5205442" cy="571504"/>
          </a:xfrm>
          <a:solidFill>
            <a:schemeClr val="bg2">
              <a:lumMod val="20000"/>
              <a:lumOff val="80000"/>
            </a:schemeClr>
          </a:solidFill>
        </p:grpSpPr>
        <p:sp>
          <p:nvSpPr>
            <p:cNvPr id="50" name="矩形 49"/>
            <p:cNvSpPr/>
            <p:nvPr/>
          </p:nvSpPr>
          <p:spPr bwMode="auto">
            <a:xfrm>
              <a:off x="3498822" y="3243276"/>
              <a:ext cx="4883178" cy="428628"/>
            </a:xfrm>
            <a:prstGeom prst="rect">
              <a:avLst/>
            </a:prstGeom>
            <a:grpFill/>
            <a:ln>
              <a:solidFill>
                <a:schemeClr val="bg1">
                  <a:lumMod val="65000"/>
                </a:schemeClr>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pPr fontAlgn="base">
                <a:spcBef>
                  <a:spcPct val="0"/>
                </a:spcBef>
                <a:spcAft>
                  <a:spcPct val="0"/>
                </a:spcAft>
                <a:defRPr/>
              </a:pPr>
              <a:endParaRPr lang="zh-CN" altLang="en-US" b="1">
                <a:solidFill>
                  <a:srgbClr val="000000"/>
                </a:solidFill>
              </a:endParaRPr>
            </a:p>
          </p:txBody>
        </p:sp>
        <p:sp>
          <p:nvSpPr>
            <p:cNvPr id="51" name="菱形 50"/>
            <p:cNvSpPr/>
            <p:nvPr/>
          </p:nvSpPr>
          <p:spPr bwMode="auto">
            <a:xfrm>
              <a:off x="3176558" y="3171836"/>
              <a:ext cx="571504" cy="571504"/>
            </a:xfrm>
            <a:prstGeom prst="diamond">
              <a:avLst/>
            </a:prstGeom>
            <a:solidFill>
              <a:schemeClr val="accent1">
                <a:lumMod val="90000"/>
              </a:schemeClr>
            </a:solid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lstStyle/>
            <a:p>
              <a:pPr fontAlgn="base">
                <a:spcBef>
                  <a:spcPct val="0"/>
                </a:spcBef>
                <a:spcAft>
                  <a:spcPct val="0"/>
                </a:spcAft>
                <a:defRPr/>
              </a:pPr>
              <a:r>
                <a:rPr lang="en-US" altLang="zh-CN" b="1" dirty="0">
                  <a:solidFill>
                    <a:srgbClr val="000000"/>
                  </a:solidFill>
                  <a:latin typeface="Times New Roman" pitchFamily="18" charset="0"/>
                  <a:cs typeface="Times New Roman" pitchFamily="18" charset="0"/>
                </a:rPr>
                <a:t>3</a:t>
              </a:r>
              <a:endParaRPr lang="zh-CN" altLang="en-US" b="1" dirty="0">
                <a:solidFill>
                  <a:srgbClr val="000000"/>
                </a:solidFill>
                <a:latin typeface="Times New Roman" pitchFamily="18" charset="0"/>
                <a:cs typeface="Times New Roman" pitchFamily="18" charset="0"/>
              </a:endParaRPr>
            </a:p>
          </p:txBody>
        </p:sp>
        <p:sp>
          <p:nvSpPr>
            <p:cNvPr id="52" name="TextBox 37"/>
            <p:cNvSpPr txBox="1">
              <a:spLocks noChangeArrowheads="1"/>
            </p:cNvSpPr>
            <p:nvPr/>
          </p:nvSpPr>
          <p:spPr bwMode="auto">
            <a:xfrm>
              <a:off x="3733800" y="3298871"/>
              <a:ext cx="4622799" cy="3693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r>
                <a:rPr kumimoji="1" lang="zh-CN" altLang="en-US" b="1" dirty="0">
                  <a:solidFill>
                    <a:srgbClr val="000000"/>
                  </a:solidFill>
                  <a:latin typeface="黑体" pitchFamily="49" charset="-122"/>
                  <a:ea typeface="黑体" pitchFamily="49" charset="-122"/>
                </a:rPr>
                <a:t>头痛决策支持系统开发与评估</a:t>
              </a:r>
            </a:p>
          </p:txBody>
        </p:sp>
      </p:grpSp>
      <p:sp>
        <p:nvSpPr>
          <p:cNvPr id="53" name="Rectangle 1"/>
          <p:cNvSpPr>
            <a:spLocks noChangeArrowheads="1"/>
          </p:cNvSpPr>
          <p:nvPr/>
        </p:nvSpPr>
        <p:spPr bwMode="auto">
          <a:xfrm>
            <a:off x="3694113" y="1897161"/>
            <a:ext cx="64928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fontAlgn="base">
              <a:spcBef>
                <a:spcPct val="0"/>
              </a:spcBef>
              <a:spcAft>
                <a:spcPct val="0"/>
              </a:spcAft>
            </a:pPr>
            <a:r>
              <a:rPr kumimoji="1" lang="zh-CN" altLang="en-US" b="1" dirty="0">
                <a:solidFill>
                  <a:srgbClr val="000000"/>
                </a:solidFill>
                <a:latin typeface="黑体" pitchFamily="49" charset="-122"/>
                <a:ea typeface="黑体" pitchFamily="49" charset="-122"/>
              </a:rPr>
              <a:t>引言</a:t>
            </a:r>
            <a:endParaRPr kumimoji="1" lang="en-US" altLang="zh-CN" b="1" dirty="0">
              <a:solidFill>
                <a:srgbClr val="000000"/>
              </a:solidFill>
              <a:latin typeface="黑体" pitchFamily="49" charset="-122"/>
              <a:ea typeface="黑体" pitchFamily="49" charset="-122"/>
            </a:endParaRPr>
          </a:p>
        </p:txBody>
      </p:sp>
      <p:grpSp>
        <p:nvGrpSpPr>
          <p:cNvPr id="54" name="Group 5"/>
          <p:cNvGrpSpPr>
            <a:grpSpLocks/>
          </p:cNvGrpSpPr>
          <p:nvPr/>
        </p:nvGrpSpPr>
        <p:grpSpPr bwMode="auto">
          <a:xfrm>
            <a:off x="3176588" y="4873724"/>
            <a:ext cx="5205412" cy="571500"/>
            <a:chOff x="3176558" y="4724400"/>
            <a:chExt cx="5205442" cy="571504"/>
          </a:xfrm>
          <a:solidFill>
            <a:schemeClr val="accent1">
              <a:lumMod val="90000"/>
            </a:schemeClr>
          </a:solidFill>
        </p:grpSpPr>
        <p:sp>
          <p:nvSpPr>
            <p:cNvPr id="55" name="矩形 32"/>
            <p:cNvSpPr/>
            <p:nvPr/>
          </p:nvSpPr>
          <p:spPr bwMode="auto">
            <a:xfrm>
              <a:off x="3475010" y="4795837"/>
              <a:ext cx="4906990" cy="428628"/>
            </a:xfrm>
            <a:prstGeom prst="rect">
              <a:avLst/>
            </a:prstGeom>
            <a:grpFill/>
            <a:ln>
              <a:solidFill>
                <a:schemeClr val="bg1">
                  <a:lumMod val="65000"/>
                </a:schemeClr>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pPr fontAlgn="base">
                <a:spcBef>
                  <a:spcPct val="0"/>
                </a:spcBef>
                <a:spcAft>
                  <a:spcPct val="0"/>
                </a:spcAft>
                <a:defRPr/>
              </a:pPr>
              <a:endParaRPr lang="zh-CN" altLang="en-US" b="1">
                <a:solidFill>
                  <a:srgbClr val="000000"/>
                </a:solidFill>
              </a:endParaRPr>
            </a:p>
          </p:txBody>
        </p:sp>
        <p:sp>
          <p:nvSpPr>
            <p:cNvPr id="56" name="TextBox 39"/>
            <p:cNvSpPr txBox="1">
              <a:spLocks noChangeArrowheads="1"/>
            </p:cNvSpPr>
            <p:nvPr/>
          </p:nvSpPr>
          <p:spPr bwMode="auto">
            <a:xfrm>
              <a:off x="3733800" y="4826029"/>
              <a:ext cx="4622800" cy="3693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r>
                <a:rPr kumimoji="1" lang="zh-CN" altLang="en-US" b="1" dirty="0" smtClean="0">
                  <a:solidFill>
                    <a:srgbClr val="000000"/>
                  </a:solidFill>
                  <a:latin typeface="黑体" pitchFamily="49" charset="-122"/>
                  <a:ea typeface="黑体" pitchFamily="49" charset="-122"/>
                </a:rPr>
                <a:t>总结与展望</a:t>
              </a:r>
              <a:endParaRPr kumimoji="1" lang="en-US" altLang="zh-CN" b="1" dirty="0">
                <a:solidFill>
                  <a:srgbClr val="000000"/>
                </a:solidFill>
                <a:latin typeface="黑体" pitchFamily="49" charset="-122"/>
                <a:ea typeface="黑体" pitchFamily="49" charset="-122"/>
              </a:endParaRPr>
            </a:p>
          </p:txBody>
        </p:sp>
        <p:sp>
          <p:nvSpPr>
            <p:cNvPr id="57" name="菱形 31"/>
            <p:cNvSpPr/>
            <p:nvPr/>
          </p:nvSpPr>
          <p:spPr bwMode="auto">
            <a:xfrm>
              <a:off x="3176558" y="4724400"/>
              <a:ext cx="571504" cy="571504"/>
            </a:xfrm>
            <a:prstGeom prst="diamond">
              <a:avLst/>
            </a:prstGeom>
            <a:grp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lstStyle/>
            <a:p>
              <a:pPr fontAlgn="base">
                <a:spcBef>
                  <a:spcPct val="0"/>
                </a:spcBef>
                <a:spcAft>
                  <a:spcPct val="0"/>
                </a:spcAft>
                <a:defRPr/>
              </a:pPr>
              <a:r>
                <a:rPr lang="en-US" altLang="zh-CN" b="1" dirty="0">
                  <a:solidFill>
                    <a:srgbClr val="000000"/>
                  </a:solidFill>
                  <a:latin typeface="Times New Roman" pitchFamily="18" charset="0"/>
                  <a:cs typeface="Times New Roman" pitchFamily="18" charset="0"/>
                </a:rPr>
                <a:t>5</a:t>
              </a:r>
              <a:endParaRPr lang="zh-CN" altLang="en-US" b="1" dirty="0">
                <a:solidFill>
                  <a:srgbClr val="000000"/>
                </a:solidFill>
                <a:latin typeface="Times New Roman" pitchFamily="18" charset="0"/>
                <a:cs typeface="Times New Roman" pitchFamily="18" charset="0"/>
              </a:endParaRPr>
            </a:p>
          </p:txBody>
        </p:sp>
      </p:grpSp>
      <p:sp>
        <p:nvSpPr>
          <p:cNvPr id="58" name="菱形 57"/>
          <p:cNvSpPr/>
          <p:nvPr/>
        </p:nvSpPr>
        <p:spPr bwMode="auto">
          <a:xfrm>
            <a:off x="3176558" y="1771824"/>
            <a:ext cx="571504" cy="571504"/>
          </a:xfrm>
          <a:prstGeom prst="diamond">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lstStyle/>
          <a:p>
            <a:pPr fontAlgn="base">
              <a:spcBef>
                <a:spcPct val="0"/>
              </a:spcBef>
              <a:spcAft>
                <a:spcPct val="0"/>
              </a:spcAft>
              <a:defRPr/>
            </a:pPr>
            <a:r>
              <a:rPr lang="en-US" altLang="zh-CN" b="1" dirty="0">
                <a:solidFill>
                  <a:srgbClr val="000000"/>
                </a:solidFill>
                <a:latin typeface="Times New Roman" pitchFamily="18" charset="0"/>
                <a:cs typeface="Times New Roman" pitchFamily="18" charset="0"/>
              </a:rPr>
              <a:t>1</a:t>
            </a:r>
            <a:endParaRPr lang="zh-CN" altLang="en-US" b="1" dirty="0">
              <a:solidFill>
                <a:srgbClr val="000000"/>
              </a:solidFill>
              <a:latin typeface="Times New Roman" pitchFamily="18" charset="0"/>
              <a:cs typeface="Times New Roman" pitchFamily="18" charset="0"/>
            </a:endParaRPr>
          </a:p>
        </p:txBody>
      </p:sp>
    </p:spTree>
    <p:extLst>
      <p:ext uri="{BB962C8B-B14F-4D97-AF65-F5344CB8AC3E}">
        <p14:creationId xmlns:p14="http://schemas.microsoft.com/office/powerpoint/2010/main" val="419382180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E9DE5A85-2D30-4737-8208-EC70138A904D}" type="slidenum">
              <a:rPr lang="en-US" altLang="zh-CN" smtClean="0">
                <a:solidFill>
                  <a:srgbClr val="000000"/>
                </a:solidFill>
                <a:latin typeface="Arial" charset="0"/>
              </a:rPr>
              <a:pPr eaLnBrk="1" fontAlgn="base" hangingPunct="1">
                <a:spcBef>
                  <a:spcPct val="0"/>
                </a:spcBef>
                <a:spcAft>
                  <a:spcPct val="0"/>
                </a:spcAft>
              </a:pPr>
              <a:t>36</a:t>
            </a:fld>
            <a:endParaRPr lang="en-US" altLang="zh-CN" smtClean="0">
              <a:solidFill>
                <a:srgbClr val="000000"/>
              </a:solidFill>
              <a:latin typeface="Arial" charset="0"/>
            </a:endParaRPr>
          </a:p>
        </p:txBody>
      </p:sp>
      <p:sp>
        <p:nvSpPr>
          <p:cNvPr id="57348" name="标题 1"/>
          <p:cNvSpPr txBox="1">
            <a:spLocks/>
          </p:cNvSpPr>
          <p:nvPr/>
        </p:nvSpPr>
        <p:spPr bwMode="auto">
          <a:xfrm>
            <a:off x="457200" y="333375"/>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总结</a:t>
            </a:r>
            <a:endParaRPr lang="zh-CN" altLang="en-US" sz="2800" b="1" dirty="0">
              <a:solidFill>
                <a:srgbClr val="FFFFFF"/>
              </a:solidFill>
              <a:latin typeface="Times New Roman" pitchFamily="18" charset="0"/>
              <a:ea typeface="黑体" pitchFamily="49" charset="-122"/>
              <a:cs typeface="Times New Roman" pitchFamily="18" charset="0"/>
            </a:endParaRPr>
          </a:p>
        </p:txBody>
      </p:sp>
      <p:sp>
        <p:nvSpPr>
          <p:cNvPr id="4" name="TextBox 3"/>
          <p:cNvSpPr txBox="1"/>
          <p:nvPr/>
        </p:nvSpPr>
        <p:spPr>
          <a:xfrm>
            <a:off x="611560" y="1628800"/>
            <a:ext cx="7452751" cy="3908762"/>
          </a:xfrm>
          <a:prstGeom prst="rect">
            <a:avLst/>
          </a:prstGeom>
          <a:noFill/>
        </p:spPr>
        <p:txBody>
          <a:bodyPr wrap="square" rtlCol="0">
            <a:spAutoFit/>
          </a:bodyPr>
          <a:lstStyle/>
          <a:p>
            <a:pPr marL="342900" indent="-342900" algn="just" fontAlgn="base">
              <a:lnSpc>
                <a:spcPct val="150000"/>
              </a:lnSpc>
              <a:spcBef>
                <a:spcPct val="20000"/>
              </a:spcBef>
              <a:spcAft>
                <a:spcPct val="0"/>
              </a:spcAft>
              <a:buClr>
                <a:srgbClr val="5AD9F2"/>
              </a:buClr>
              <a:buFont typeface="Wingdings" pitchFamily="2" charset="2"/>
              <a:buChar char="v"/>
            </a:pPr>
            <a:r>
              <a:rPr lang="zh-CN" altLang="en-US" sz="2000" kern="0" dirty="0" smtClean="0">
                <a:solidFill>
                  <a:srgbClr val="1D528D"/>
                </a:solidFill>
                <a:latin typeface="宋体" pitchFamily="2" charset="-122"/>
                <a:ea typeface="宋体" pitchFamily="2" charset="-122"/>
              </a:rPr>
              <a:t>本文通过分析社区医疗中诊疗水平低下的问题</a:t>
            </a:r>
            <a:r>
              <a:rPr lang="zh-CN" altLang="en-US" sz="2000" kern="0" dirty="0">
                <a:solidFill>
                  <a:srgbClr val="1D528D"/>
                </a:solidFill>
                <a:latin typeface="宋体" pitchFamily="2" charset="-122"/>
                <a:ea typeface="宋体" pitchFamily="2" charset="-122"/>
              </a:rPr>
              <a:t>，</a:t>
            </a:r>
            <a:r>
              <a:rPr lang="zh-CN" altLang="en-US" sz="2000" kern="0" dirty="0" smtClean="0">
                <a:solidFill>
                  <a:srgbClr val="1D528D"/>
                </a:solidFill>
                <a:latin typeface="宋体" pitchFamily="2" charset="-122"/>
                <a:ea typeface="宋体" pitchFamily="2" charset="-122"/>
              </a:rPr>
              <a:t>提出将临床</a:t>
            </a:r>
            <a:r>
              <a:rPr lang="zh-CN" altLang="en-US" sz="2000" kern="0" dirty="0">
                <a:solidFill>
                  <a:srgbClr val="1D528D"/>
                </a:solidFill>
                <a:latin typeface="宋体" pitchFamily="2" charset="-122"/>
                <a:ea typeface="宋体" pitchFamily="2" charset="-122"/>
              </a:rPr>
              <a:t>决策</a:t>
            </a:r>
            <a:r>
              <a:rPr lang="zh-CN" altLang="en-US" sz="2000" kern="0" dirty="0" smtClean="0">
                <a:solidFill>
                  <a:srgbClr val="1D528D"/>
                </a:solidFill>
                <a:latin typeface="宋体" pitchFamily="2" charset="-122"/>
                <a:ea typeface="宋体" pitchFamily="2" charset="-122"/>
              </a:rPr>
              <a:t>支持应用于社区医疗的服务模式，并以疾病诊断为切入点，提出构建满足社区医疗需求的疾病决策支持系统框架</a:t>
            </a:r>
            <a:endParaRPr lang="en-US" altLang="zh-CN" sz="2000" kern="0" dirty="0">
              <a:solidFill>
                <a:srgbClr val="1D528D"/>
              </a:solidFill>
              <a:latin typeface="宋体" pitchFamily="2" charset="-122"/>
              <a:ea typeface="宋体" pitchFamily="2" charset="-122"/>
            </a:endParaRPr>
          </a:p>
          <a:p>
            <a:pPr marL="342900" indent="-342900" algn="just" fontAlgn="base">
              <a:lnSpc>
                <a:spcPct val="150000"/>
              </a:lnSpc>
              <a:spcBef>
                <a:spcPct val="20000"/>
              </a:spcBef>
              <a:spcAft>
                <a:spcPct val="0"/>
              </a:spcAft>
              <a:buClr>
                <a:srgbClr val="5AD9F2"/>
              </a:buClr>
              <a:buFont typeface="Wingdings" pitchFamily="2" charset="2"/>
              <a:buChar char="v"/>
            </a:pPr>
            <a:r>
              <a:rPr lang="zh-CN" altLang="en-US" sz="2000" kern="0" dirty="0" smtClean="0">
                <a:solidFill>
                  <a:srgbClr val="1D528D"/>
                </a:solidFill>
                <a:latin typeface="宋体" pitchFamily="2" charset="-122"/>
                <a:ea typeface="宋体" pitchFamily="2" charset="-122"/>
              </a:rPr>
              <a:t>分析面向社区的疾病诊断决策支持系统的关键技术问题，研究其技术解决方案，设计并实现系统框架</a:t>
            </a:r>
            <a:endParaRPr lang="en-US" altLang="zh-CN" sz="2000" kern="0" dirty="0" smtClean="0">
              <a:solidFill>
                <a:srgbClr val="1D528D"/>
              </a:solidFill>
              <a:latin typeface="宋体" pitchFamily="2" charset="-122"/>
              <a:ea typeface="宋体" pitchFamily="2" charset="-122"/>
            </a:endParaRPr>
          </a:p>
          <a:p>
            <a:pPr marL="342900" indent="-342900" algn="just" fontAlgn="base">
              <a:lnSpc>
                <a:spcPct val="150000"/>
              </a:lnSpc>
              <a:spcBef>
                <a:spcPct val="20000"/>
              </a:spcBef>
              <a:spcAft>
                <a:spcPct val="0"/>
              </a:spcAft>
              <a:buClr>
                <a:srgbClr val="5AD9F2"/>
              </a:buClr>
              <a:buFont typeface="Wingdings" pitchFamily="2" charset="2"/>
              <a:buChar char="v"/>
            </a:pPr>
            <a:r>
              <a:rPr lang="zh-CN" altLang="en-US" sz="2000" kern="0" dirty="0" smtClean="0">
                <a:solidFill>
                  <a:srgbClr val="1D528D"/>
                </a:solidFill>
                <a:latin typeface="宋体" pitchFamily="2" charset="-122"/>
                <a:ea typeface="宋体" pitchFamily="2" charset="-122"/>
              </a:rPr>
              <a:t>以头痛和阿尔兹海默症为例开展基于该框架的系统实践，开发实现了原发性头痛诊断决策支持系统和阿尔兹海默症诊断决策支持系统，并对系统框架的可用性和可扩展性进行验证和讨论</a:t>
            </a:r>
            <a:endParaRPr lang="zh-CN" altLang="en-US" sz="2000" kern="0" dirty="0">
              <a:solidFill>
                <a:srgbClr val="1D528D"/>
              </a:solidFill>
              <a:latin typeface="宋体" pitchFamily="2" charset="-122"/>
              <a:ea typeface="宋体" pitchFamily="2" charset="-122"/>
            </a:endParaRPr>
          </a:p>
        </p:txBody>
      </p:sp>
    </p:spTree>
    <p:extLst>
      <p:ext uri="{BB962C8B-B14F-4D97-AF65-F5344CB8AC3E}">
        <p14:creationId xmlns:p14="http://schemas.microsoft.com/office/powerpoint/2010/main" val="363293482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E9DE5A85-2D30-4737-8208-EC70138A904D}" type="slidenum">
              <a:rPr lang="en-US" altLang="zh-CN" smtClean="0">
                <a:solidFill>
                  <a:srgbClr val="000000"/>
                </a:solidFill>
                <a:latin typeface="Arial" charset="0"/>
              </a:rPr>
              <a:pPr eaLnBrk="1" fontAlgn="base" hangingPunct="1">
                <a:spcBef>
                  <a:spcPct val="0"/>
                </a:spcBef>
                <a:spcAft>
                  <a:spcPct val="0"/>
                </a:spcAft>
              </a:pPr>
              <a:t>37</a:t>
            </a:fld>
            <a:endParaRPr lang="en-US" altLang="zh-CN" smtClean="0">
              <a:solidFill>
                <a:srgbClr val="000000"/>
              </a:solidFill>
              <a:latin typeface="Arial" charset="0"/>
            </a:endParaRPr>
          </a:p>
        </p:txBody>
      </p:sp>
      <p:sp>
        <p:nvSpPr>
          <p:cNvPr id="57348" name="标题 1"/>
          <p:cNvSpPr txBox="1">
            <a:spLocks/>
          </p:cNvSpPr>
          <p:nvPr/>
        </p:nvSpPr>
        <p:spPr bwMode="auto">
          <a:xfrm>
            <a:off x="457200" y="333375"/>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讨论与展望</a:t>
            </a:r>
            <a:endParaRPr lang="zh-CN" altLang="en-US" sz="2800" b="1" dirty="0">
              <a:solidFill>
                <a:srgbClr val="FFFFFF"/>
              </a:solidFill>
              <a:latin typeface="Times New Roman" pitchFamily="18" charset="0"/>
              <a:ea typeface="黑体" pitchFamily="49" charset="-122"/>
              <a:cs typeface="Times New Roman" pitchFamily="18" charset="0"/>
            </a:endParaRPr>
          </a:p>
        </p:txBody>
      </p:sp>
      <p:sp>
        <p:nvSpPr>
          <p:cNvPr id="2" name="TextBox 1"/>
          <p:cNvSpPr txBox="1"/>
          <p:nvPr/>
        </p:nvSpPr>
        <p:spPr>
          <a:xfrm>
            <a:off x="845625" y="1772816"/>
            <a:ext cx="7452751" cy="3908762"/>
          </a:xfrm>
          <a:prstGeom prst="rect">
            <a:avLst/>
          </a:prstGeom>
          <a:noFill/>
        </p:spPr>
        <p:txBody>
          <a:bodyPr wrap="square" rtlCol="0">
            <a:spAutoFit/>
          </a:bodyPr>
          <a:lstStyle/>
          <a:p>
            <a:pPr marL="342900" indent="-342900" algn="just" fontAlgn="base">
              <a:lnSpc>
                <a:spcPct val="150000"/>
              </a:lnSpc>
              <a:spcBef>
                <a:spcPct val="20000"/>
              </a:spcBef>
              <a:spcAft>
                <a:spcPct val="0"/>
              </a:spcAft>
              <a:buClr>
                <a:srgbClr val="5AD9F2"/>
              </a:buClr>
              <a:buFont typeface="Wingdings" pitchFamily="2" charset="2"/>
              <a:buChar char="v"/>
            </a:pPr>
            <a:r>
              <a:rPr lang="zh-CN" altLang="en-US" sz="2000" kern="0" dirty="0" smtClean="0">
                <a:solidFill>
                  <a:srgbClr val="1D528D"/>
                </a:solidFill>
                <a:latin typeface="宋体" pitchFamily="2" charset="-122"/>
                <a:ea typeface="宋体" pitchFamily="2" charset="-122"/>
              </a:rPr>
              <a:t>在系统中增加图像信息的录入、查询和展示功能，使得诊疗信息更完善，使用</a:t>
            </a:r>
            <a:r>
              <a:rPr lang="en-US" altLang="zh-CN" sz="2000" kern="0" dirty="0" err="1">
                <a:solidFill>
                  <a:srgbClr val="1D528D"/>
                </a:solidFill>
                <a:latin typeface="宋体" pitchFamily="2" charset="-122"/>
                <a:ea typeface="宋体" pitchFamily="2" charset="-122"/>
              </a:rPr>
              <a:t>MongoDB</a:t>
            </a:r>
            <a:r>
              <a:rPr lang="zh-CN" altLang="en-US" sz="2000" kern="0" dirty="0">
                <a:solidFill>
                  <a:srgbClr val="1D528D"/>
                </a:solidFill>
                <a:latin typeface="宋体" pitchFamily="2" charset="-122"/>
                <a:ea typeface="宋体" pitchFamily="2" charset="-122"/>
              </a:rPr>
              <a:t>的子模块</a:t>
            </a:r>
            <a:r>
              <a:rPr lang="en-US" altLang="zh-CN" sz="2000" kern="0" dirty="0">
                <a:solidFill>
                  <a:srgbClr val="1D528D"/>
                </a:solidFill>
                <a:latin typeface="宋体" pitchFamily="2" charset="-122"/>
                <a:ea typeface="宋体" pitchFamily="2" charset="-122"/>
              </a:rPr>
              <a:t> </a:t>
            </a:r>
            <a:r>
              <a:rPr lang="en-US" altLang="zh-CN" sz="2000" kern="0" dirty="0" err="1">
                <a:solidFill>
                  <a:srgbClr val="1D528D"/>
                </a:solidFill>
                <a:latin typeface="宋体" pitchFamily="2" charset="-122"/>
                <a:ea typeface="宋体" pitchFamily="2" charset="-122"/>
              </a:rPr>
              <a:t>GridFS</a:t>
            </a:r>
            <a:r>
              <a:rPr lang="zh-CN" altLang="en-US" sz="2000" kern="0" dirty="0">
                <a:solidFill>
                  <a:srgbClr val="1D528D"/>
                </a:solidFill>
                <a:latin typeface="宋体" pitchFamily="2" charset="-122"/>
                <a:ea typeface="宋体" pitchFamily="2" charset="-122"/>
              </a:rPr>
              <a:t>实现分布式文件存储从而达到对于大量临床图像信息的管理</a:t>
            </a:r>
            <a:endParaRPr lang="en-US" altLang="zh-CN" sz="2000" kern="0" dirty="0">
              <a:solidFill>
                <a:srgbClr val="1D528D"/>
              </a:solidFill>
              <a:latin typeface="宋体" pitchFamily="2" charset="-122"/>
              <a:ea typeface="宋体" pitchFamily="2" charset="-122"/>
            </a:endParaRPr>
          </a:p>
          <a:p>
            <a:pPr marL="342900" indent="-342900" algn="just" fontAlgn="base">
              <a:lnSpc>
                <a:spcPct val="150000"/>
              </a:lnSpc>
              <a:spcBef>
                <a:spcPct val="20000"/>
              </a:spcBef>
              <a:spcAft>
                <a:spcPct val="0"/>
              </a:spcAft>
              <a:buClr>
                <a:srgbClr val="5AD9F2"/>
              </a:buClr>
              <a:buFont typeface="Wingdings" pitchFamily="2" charset="2"/>
              <a:buChar char="v"/>
            </a:pPr>
            <a:r>
              <a:rPr lang="zh-CN" altLang="en-US" sz="2000" kern="0" dirty="0" smtClean="0">
                <a:solidFill>
                  <a:srgbClr val="1D528D"/>
                </a:solidFill>
                <a:latin typeface="宋体" pitchFamily="2" charset="-122"/>
                <a:ea typeface="宋体" pitchFamily="2" charset="-122"/>
              </a:rPr>
              <a:t>系统</a:t>
            </a:r>
            <a:r>
              <a:rPr lang="zh-CN" altLang="en-US" sz="2000" kern="0" dirty="0">
                <a:solidFill>
                  <a:srgbClr val="1D528D"/>
                </a:solidFill>
                <a:latin typeface="宋体" pitchFamily="2" charset="-122"/>
                <a:ea typeface="宋体" pitchFamily="2" charset="-122"/>
              </a:rPr>
              <a:t>中病人的基本信息录入的功能可通过开发与社区医疗电子病历系统数据交互的组件实现自动化，减少手动输入量，增加系统的用户友好性</a:t>
            </a:r>
            <a:endParaRPr lang="en-US" altLang="zh-CN" sz="2000" kern="0" dirty="0">
              <a:solidFill>
                <a:srgbClr val="1D528D"/>
              </a:solidFill>
              <a:latin typeface="宋体" pitchFamily="2" charset="-122"/>
              <a:ea typeface="宋体" pitchFamily="2" charset="-122"/>
            </a:endParaRPr>
          </a:p>
          <a:p>
            <a:pPr marL="342900" indent="-342900" algn="just" fontAlgn="base">
              <a:lnSpc>
                <a:spcPct val="150000"/>
              </a:lnSpc>
              <a:spcBef>
                <a:spcPct val="20000"/>
              </a:spcBef>
              <a:spcAft>
                <a:spcPct val="0"/>
              </a:spcAft>
              <a:buClr>
                <a:srgbClr val="5AD9F2"/>
              </a:buClr>
              <a:buFont typeface="Wingdings" pitchFamily="2" charset="2"/>
              <a:buChar char="v"/>
            </a:pPr>
            <a:r>
              <a:rPr lang="zh-CN" altLang="en-US" sz="2000" kern="0" dirty="0" smtClean="0">
                <a:solidFill>
                  <a:srgbClr val="1D528D"/>
                </a:solidFill>
                <a:latin typeface="宋体" pitchFamily="2" charset="-122"/>
                <a:ea typeface="宋体" pitchFamily="2" charset="-122"/>
              </a:rPr>
              <a:t>建立面向专家的知识表达和更新平台，帮助专家和医疗信息工作者的协同合作，提高系统开发和更新的效率</a:t>
            </a:r>
            <a:endParaRPr lang="zh-CN" altLang="en-US" sz="2000" kern="0" dirty="0">
              <a:solidFill>
                <a:srgbClr val="1D528D"/>
              </a:solidFill>
              <a:latin typeface="宋体" pitchFamily="2" charset="-122"/>
              <a:ea typeface="宋体" pitchFamily="2" charset="-122"/>
            </a:endParaRPr>
          </a:p>
        </p:txBody>
      </p:sp>
    </p:spTree>
    <p:extLst>
      <p:ext uri="{BB962C8B-B14F-4D97-AF65-F5344CB8AC3E}">
        <p14:creationId xmlns:p14="http://schemas.microsoft.com/office/powerpoint/2010/main" val="180219741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E9DE5A85-2D30-4737-8208-EC70138A904D}" type="slidenum">
              <a:rPr lang="en-US" altLang="zh-CN" smtClean="0">
                <a:solidFill>
                  <a:srgbClr val="000000"/>
                </a:solidFill>
                <a:latin typeface="Arial" charset="0"/>
              </a:rPr>
              <a:pPr eaLnBrk="1" fontAlgn="base" hangingPunct="1">
                <a:spcBef>
                  <a:spcPct val="0"/>
                </a:spcBef>
                <a:spcAft>
                  <a:spcPct val="0"/>
                </a:spcAft>
              </a:pPr>
              <a:t>38</a:t>
            </a:fld>
            <a:endParaRPr lang="en-US" altLang="zh-CN" smtClean="0">
              <a:solidFill>
                <a:srgbClr val="000000"/>
              </a:solidFill>
              <a:latin typeface="Arial" charset="0"/>
            </a:endParaRPr>
          </a:p>
        </p:txBody>
      </p:sp>
      <p:sp>
        <p:nvSpPr>
          <p:cNvPr id="57348" name="标题 1"/>
          <p:cNvSpPr txBox="1">
            <a:spLocks/>
          </p:cNvSpPr>
          <p:nvPr/>
        </p:nvSpPr>
        <p:spPr bwMode="auto">
          <a:xfrm>
            <a:off x="457200" y="333375"/>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致谢</a:t>
            </a:r>
            <a:endParaRPr lang="zh-CN" altLang="en-US" sz="2800" b="1" dirty="0">
              <a:solidFill>
                <a:srgbClr val="FFFFFF"/>
              </a:solidFill>
              <a:latin typeface="Times New Roman" pitchFamily="18" charset="0"/>
              <a:ea typeface="黑体" pitchFamily="49" charset="-122"/>
              <a:cs typeface="Times New Roman" pitchFamily="18" charset="0"/>
            </a:endParaRPr>
          </a:p>
        </p:txBody>
      </p:sp>
      <p:sp>
        <p:nvSpPr>
          <p:cNvPr id="3" name="TextBox 2"/>
          <p:cNvSpPr txBox="1"/>
          <p:nvPr/>
        </p:nvSpPr>
        <p:spPr>
          <a:xfrm>
            <a:off x="431540" y="1844824"/>
            <a:ext cx="8280920" cy="2529923"/>
          </a:xfrm>
          <a:prstGeom prst="rect">
            <a:avLst/>
          </a:prstGeom>
          <a:noFill/>
        </p:spPr>
        <p:txBody>
          <a:bodyPr wrap="square" rtlCol="0">
            <a:spAutoFit/>
          </a:bodyPr>
          <a:lstStyle/>
          <a:p>
            <a:pPr marL="342900" lvl="0" indent="-342900" fontAlgn="base">
              <a:lnSpc>
                <a:spcPct val="150000"/>
              </a:lnSpc>
              <a:spcBef>
                <a:spcPct val="20000"/>
              </a:spcBef>
              <a:spcAft>
                <a:spcPct val="0"/>
              </a:spcAft>
              <a:buClr>
                <a:srgbClr val="5AD9F2"/>
              </a:buClr>
              <a:buFont typeface="Wingdings" pitchFamily="2" charset="2"/>
              <a:buChar char="v"/>
            </a:pPr>
            <a:r>
              <a:rPr lang="zh-CN" altLang="en-US" sz="2400" kern="0" dirty="0">
                <a:solidFill>
                  <a:srgbClr val="1D528D"/>
                </a:solidFill>
                <a:latin typeface="宋体" pitchFamily="2" charset="-122"/>
                <a:ea typeface="宋体" pitchFamily="2" charset="-122"/>
              </a:rPr>
              <a:t>感谢各位答辩委员和在场参加我答辩的所有老师和同学</a:t>
            </a:r>
          </a:p>
          <a:p>
            <a:pPr marL="342900" lvl="0" indent="-342900" fontAlgn="base">
              <a:lnSpc>
                <a:spcPct val="150000"/>
              </a:lnSpc>
              <a:spcBef>
                <a:spcPct val="20000"/>
              </a:spcBef>
              <a:spcAft>
                <a:spcPct val="0"/>
              </a:spcAft>
              <a:buClr>
                <a:srgbClr val="5AD9F2"/>
              </a:buClr>
              <a:buFont typeface="Wingdings" pitchFamily="2" charset="2"/>
              <a:buChar char="v"/>
            </a:pPr>
            <a:r>
              <a:rPr lang="zh-CN" altLang="en-US" sz="2400" kern="0" dirty="0">
                <a:solidFill>
                  <a:srgbClr val="1D528D"/>
                </a:solidFill>
                <a:latin typeface="宋体" pitchFamily="2" charset="-122"/>
                <a:ea typeface="宋体" pitchFamily="2" charset="-122"/>
              </a:rPr>
              <a:t>感谢段会龙老师、吕旭东老师对我的教诲和指导</a:t>
            </a:r>
          </a:p>
          <a:p>
            <a:pPr marL="342900" lvl="0" indent="-342900" fontAlgn="base">
              <a:lnSpc>
                <a:spcPct val="150000"/>
              </a:lnSpc>
              <a:spcBef>
                <a:spcPct val="20000"/>
              </a:spcBef>
              <a:spcAft>
                <a:spcPct val="0"/>
              </a:spcAft>
              <a:buClr>
                <a:srgbClr val="5AD9F2"/>
              </a:buClr>
              <a:buFont typeface="Wingdings" pitchFamily="2" charset="2"/>
              <a:buChar char="v"/>
            </a:pPr>
            <a:r>
              <a:rPr lang="zh-CN" altLang="en-US" sz="2400" kern="0" dirty="0" smtClean="0">
                <a:solidFill>
                  <a:srgbClr val="1D528D"/>
                </a:solidFill>
                <a:latin typeface="宋体" pitchFamily="2" charset="-122"/>
                <a:ea typeface="宋体" pitchFamily="2" charset="-122"/>
              </a:rPr>
              <a:t>感谢</a:t>
            </a:r>
            <a:r>
              <a:rPr lang="zh-CN" altLang="en-US" sz="2400" kern="0" dirty="0">
                <a:solidFill>
                  <a:srgbClr val="1D528D"/>
                </a:solidFill>
                <a:latin typeface="宋体" pitchFamily="2" charset="-122"/>
                <a:ea typeface="宋体" pitchFamily="2" charset="-122"/>
              </a:rPr>
              <a:t>实验室所有老师、</a:t>
            </a:r>
            <a:r>
              <a:rPr lang="zh-CN" altLang="en-US" sz="2400" kern="0" dirty="0" smtClean="0">
                <a:solidFill>
                  <a:srgbClr val="1D528D"/>
                </a:solidFill>
                <a:latin typeface="宋体" pitchFamily="2" charset="-122"/>
                <a:ea typeface="宋体" pitchFamily="2" charset="-122"/>
              </a:rPr>
              <a:t>同学对</a:t>
            </a:r>
            <a:r>
              <a:rPr lang="zh-CN" altLang="en-US" sz="2400" kern="0" dirty="0">
                <a:solidFill>
                  <a:srgbClr val="1D528D"/>
                </a:solidFill>
                <a:latin typeface="宋体" pitchFamily="2" charset="-122"/>
                <a:ea typeface="宋体" pitchFamily="2" charset="-122"/>
              </a:rPr>
              <a:t>我的帮助</a:t>
            </a:r>
            <a:endParaRPr lang="en-US" altLang="zh-CN" sz="2400" kern="0" dirty="0">
              <a:solidFill>
                <a:srgbClr val="1D528D"/>
              </a:solidFill>
              <a:latin typeface="宋体" pitchFamily="2" charset="-122"/>
              <a:ea typeface="宋体" pitchFamily="2" charset="-122"/>
            </a:endParaRPr>
          </a:p>
          <a:p>
            <a:pPr marL="342900" lvl="0" indent="-342900" fontAlgn="base">
              <a:lnSpc>
                <a:spcPct val="150000"/>
              </a:lnSpc>
              <a:spcBef>
                <a:spcPct val="20000"/>
              </a:spcBef>
              <a:spcAft>
                <a:spcPct val="0"/>
              </a:spcAft>
              <a:buClr>
                <a:srgbClr val="5AD9F2"/>
              </a:buClr>
              <a:buFont typeface="Wingdings" pitchFamily="2" charset="2"/>
              <a:buChar char="v"/>
            </a:pPr>
            <a:r>
              <a:rPr lang="zh-CN" altLang="en-US" sz="2400" kern="0" dirty="0">
                <a:solidFill>
                  <a:srgbClr val="1D528D"/>
                </a:solidFill>
                <a:latin typeface="宋体" pitchFamily="2" charset="-122"/>
                <a:ea typeface="宋体" pitchFamily="2" charset="-122"/>
              </a:rPr>
              <a:t>感谢家人、朋友对我的支持和鼓励</a:t>
            </a:r>
          </a:p>
        </p:txBody>
      </p:sp>
    </p:spTree>
    <p:extLst>
      <p:ext uri="{BB962C8B-B14F-4D97-AF65-F5344CB8AC3E}">
        <p14:creationId xmlns:p14="http://schemas.microsoft.com/office/powerpoint/2010/main" val="229778116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descr="D:\毕设\pictrute\imagesCAOCUNYB.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54613" y="4046146"/>
            <a:ext cx="1041616" cy="608609"/>
          </a:xfrm>
          <a:prstGeom prst="rect">
            <a:avLst/>
          </a:prstGeom>
          <a:noFill/>
          <a:extLst>
            <a:ext uri="{909E8E84-426E-40DD-AFC4-6F175D3DCCD1}">
              <a14:hiddenFill xmlns:a14="http://schemas.microsoft.com/office/drawing/2010/main">
                <a:solidFill>
                  <a:srgbClr val="FFFFFF"/>
                </a:solidFill>
              </a14:hiddenFill>
            </a:ext>
          </a:extLst>
        </p:spPr>
      </p:pic>
      <p:sp>
        <p:nvSpPr>
          <p:cNvPr id="57346" name="灯片编号占位符 1"/>
          <p:cNvSpPr>
            <a:spLocks noGrp="1"/>
          </p:cNvSpPr>
          <p:nvPr>
            <p:ph type="sldNum" sz="quarter" idx="12"/>
          </p:nvPr>
        </p:nvSpPr>
        <p:spPr>
          <a:xfrm>
            <a:off x="6783783" y="6237312"/>
            <a:ext cx="2133600"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E9DE5A85-2D30-4737-8208-EC70138A904D}" type="slidenum">
              <a:rPr lang="en-US" altLang="zh-CN" smtClean="0">
                <a:solidFill>
                  <a:srgbClr val="000000"/>
                </a:solidFill>
                <a:latin typeface="Arial" charset="0"/>
              </a:rPr>
              <a:pPr eaLnBrk="1" fontAlgn="base" hangingPunct="1">
                <a:spcBef>
                  <a:spcPct val="0"/>
                </a:spcBef>
                <a:spcAft>
                  <a:spcPct val="0"/>
                </a:spcAft>
              </a:pPr>
              <a:t>4</a:t>
            </a:fld>
            <a:endParaRPr lang="en-US" altLang="zh-CN" smtClean="0">
              <a:solidFill>
                <a:srgbClr val="000000"/>
              </a:solidFill>
              <a:latin typeface="Arial" charset="0"/>
            </a:endParaRPr>
          </a:p>
        </p:txBody>
      </p:sp>
      <p:sp>
        <p:nvSpPr>
          <p:cNvPr id="57348" name="标题 1"/>
          <p:cNvSpPr txBox="1">
            <a:spLocks/>
          </p:cNvSpPr>
          <p:nvPr/>
        </p:nvSpPr>
        <p:spPr bwMode="auto">
          <a:xfrm>
            <a:off x="457200" y="333375"/>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社区医疗面临的问题</a:t>
            </a:r>
            <a:endParaRPr lang="zh-CN" altLang="en-US" sz="2800" b="1" dirty="0">
              <a:solidFill>
                <a:srgbClr val="FFFFFF"/>
              </a:solidFill>
              <a:latin typeface="Times New Roman" pitchFamily="18" charset="0"/>
              <a:ea typeface="黑体" pitchFamily="49" charset="-122"/>
              <a:cs typeface="Times New Roman" pitchFamily="18" charset="0"/>
            </a:endParaRPr>
          </a:p>
        </p:txBody>
      </p:sp>
      <p:sp>
        <p:nvSpPr>
          <p:cNvPr id="11" name="椭圆 10"/>
          <p:cNvSpPr/>
          <p:nvPr/>
        </p:nvSpPr>
        <p:spPr bwMode="auto">
          <a:xfrm>
            <a:off x="1587801" y="3393564"/>
            <a:ext cx="1249368" cy="435129"/>
          </a:xfrm>
          <a:prstGeom prst="ellipse">
            <a:avLst/>
          </a:prstGeom>
          <a:solidFill>
            <a:schemeClr val="bg1">
              <a:lumMod val="95000"/>
            </a:schemeClr>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b="1">
              <a:latin typeface="Arial" charset="0"/>
              <a:ea typeface="宋体" charset="-122"/>
            </a:endParaRPr>
          </a:p>
        </p:txBody>
      </p:sp>
      <p:sp>
        <p:nvSpPr>
          <p:cNvPr id="12" name="圆角矩形 11"/>
          <p:cNvSpPr/>
          <p:nvPr/>
        </p:nvSpPr>
        <p:spPr bwMode="auto">
          <a:xfrm>
            <a:off x="1043608" y="1988840"/>
            <a:ext cx="2199969" cy="2700811"/>
          </a:xfrm>
          <a:prstGeom prst="roundRect">
            <a:avLst/>
          </a:prstGeom>
          <a:noFill/>
          <a:ln w="28575" cap="flat" cmpd="sng" algn="ctr">
            <a:solidFill>
              <a:schemeClr val="bg2">
                <a:lumMod val="60000"/>
                <a:lumOff val="4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13" name="椭圆 12"/>
          <p:cNvSpPr/>
          <p:nvPr/>
        </p:nvSpPr>
        <p:spPr bwMode="auto">
          <a:xfrm>
            <a:off x="5775649" y="3027046"/>
            <a:ext cx="1033600" cy="397937"/>
          </a:xfrm>
          <a:prstGeom prst="ellipse">
            <a:avLst/>
          </a:prstGeom>
          <a:solidFill>
            <a:schemeClr val="bg1">
              <a:lumMod val="95000"/>
            </a:schemeClr>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b="1">
              <a:latin typeface="Arial" charset="0"/>
              <a:ea typeface="宋体" charset="-122"/>
            </a:endParaRPr>
          </a:p>
        </p:txBody>
      </p:sp>
      <p:pic>
        <p:nvPicPr>
          <p:cNvPr id="14" name="Picture 6" descr="C:\Users\Vico\Desktop\20120927022313699_easyicon_cn_256.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873171" y="2939366"/>
            <a:ext cx="403666" cy="40366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descr="C:\Users\Vico\Desktop\Hospital.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967489" y="2097420"/>
            <a:ext cx="707932" cy="707932"/>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6" descr="C:\Users\Vico\Desktop\20120927022313699_easyicon_cn_256.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068861" y="2807561"/>
            <a:ext cx="447176" cy="447176"/>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6" descr="C:\Users\Vico\Desktop\20120927022313699_easyicon_cn_256.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313120" y="2931581"/>
            <a:ext cx="452569" cy="45256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6" descr="C:\Users\Vico\Desktop\20120927022313699_easyicon_cn_256.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212485" y="3102761"/>
            <a:ext cx="462936" cy="462936"/>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6" descr="C:\Users\Vico\Desktop\20120927022313699_easyicon_cn_256.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760691" y="3218185"/>
            <a:ext cx="413596" cy="413596"/>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6" descr="C:\Users\Vico\Desktop\20120927022313699_easyicon_cn_256.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921660" y="3253432"/>
            <a:ext cx="522293" cy="522293"/>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4" descr="C:\Users\Vico\Desktop\Hospital.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6740740" y="2089067"/>
            <a:ext cx="610416" cy="610416"/>
          </a:xfrm>
          <a:prstGeom prst="rect">
            <a:avLst/>
          </a:prstGeom>
          <a:noFill/>
          <a:extLst>
            <a:ext uri="{909E8E84-426E-40DD-AFC4-6F175D3DCCD1}">
              <a14:hiddenFill xmlns:a14="http://schemas.microsoft.com/office/drawing/2010/main">
                <a:solidFill>
                  <a:srgbClr val="FFFFFF"/>
                </a:solidFill>
              </a14:hiddenFill>
            </a:ext>
          </a:extLst>
        </p:spPr>
      </p:pic>
      <p:sp>
        <p:nvSpPr>
          <p:cNvPr id="26" name="圆角矩形 25"/>
          <p:cNvSpPr/>
          <p:nvPr/>
        </p:nvSpPr>
        <p:spPr bwMode="auto">
          <a:xfrm>
            <a:off x="5662103" y="2003362"/>
            <a:ext cx="2222265" cy="2715639"/>
          </a:xfrm>
          <a:prstGeom prst="roundRect">
            <a:avLst/>
          </a:prstGeom>
          <a:noFill/>
          <a:ln w="28575" cap="flat" cmpd="sng" algn="ctr">
            <a:solidFill>
              <a:schemeClr val="bg2">
                <a:lumMod val="60000"/>
                <a:lumOff val="4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27" name="TextBox 26"/>
          <p:cNvSpPr txBox="1"/>
          <p:nvPr/>
        </p:nvSpPr>
        <p:spPr>
          <a:xfrm>
            <a:off x="6365747" y="4842417"/>
            <a:ext cx="1162939" cy="369332"/>
          </a:xfrm>
          <a:prstGeom prst="rect">
            <a:avLst/>
          </a:prstGeom>
          <a:noFill/>
        </p:spPr>
        <p:txBody>
          <a:bodyPr wrap="square" rtlCol="0">
            <a:spAutoFit/>
          </a:bodyPr>
          <a:lstStyle/>
          <a:p>
            <a:r>
              <a:rPr lang="zh-CN" altLang="en-US" dirty="0" smtClean="0"/>
              <a:t>医疗现状</a:t>
            </a:r>
            <a:endParaRPr lang="zh-CN" altLang="en-US" dirty="0"/>
          </a:p>
        </p:txBody>
      </p:sp>
      <p:pic>
        <p:nvPicPr>
          <p:cNvPr id="29" name="Picture 5"/>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259690" y="4003745"/>
            <a:ext cx="1042318" cy="6052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0" name="左箭头 29"/>
          <p:cNvSpPr/>
          <p:nvPr/>
        </p:nvSpPr>
        <p:spPr bwMode="auto">
          <a:xfrm rot="3171638">
            <a:off x="6427228" y="3741141"/>
            <a:ext cx="275518" cy="122730"/>
          </a:xfrm>
          <a:prstGeom prst="leftArrow">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31" name="左箭头 30"/>
          <p:cNvSpPr/>
          <p:nvPr/>
        </p:nvSpPr>
        <p:spPr bwMode="auto">
          <a:xfrm rot="8712266">
            <a:off x="6909789" y="3423029"/>
            <a:ext cx="464459" cy="317002"/>
          </a:xfrm>
          <a:prstGeom prst="leftArrow">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32" name="左箭头 31"/>
          <p:cNvSpPr/>
          <p:nvPr/>
        </p:nvSpPr>
        <p:spPr bwMode="auto">
          <a:xfrm rot="5094898">
            <a:off x="2020911" y="3858206"/>
            <a:ext cx="323791" cy="375880"/>
          </a:xfrm>
          <a:prstGeom prst="leftArrow">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33" name="左箭头 32"/>
          <p:cNvSpPr/>
          <p:nvPr/>
        </p:nvSpPr>
        <p:spPr bwMode="auto">
          <a:xfrm rot="3171638">
            <a:off x="1802655" y="3091739"/>
            <a:ext cx="250763" cy="116829"/>
          </a:xfrm>
          <a:prstGeom prst="leftArrow">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pic>
        <p:nvPicPr>
          <p:cNvPr id="35" name="Picture 7" descr="D:\毕设\pictrute\imagesCA1M51YD.jp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7187273" y="2856339"/>
            <a:ext cx="341413" cy="341413"/>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10" descr="D:\毕设\pictrute\person.png"/>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209727" y="3468368"/>
            <a:ext cx="182612" cy="365224"/>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10" descr="D:\毕设\pictrute\person.png"/>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853490" y="3410501"/>
            <a:ext cx="182612" cy="365224"/>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10" descr="D:\毕设\pictrute\person.png"/>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794974" y="2609481"/>
            <a:ext cx="182612" cy="365224"/>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10" descr="D:\毕设\pictrute\person.png"/>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081460" y="2645066"/>
            <a:ext cx="182612" cy="365224"/>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10" descr="D:\毕设\pictrute\person.png"/>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478518" y="2981948"/>
            <a:ext cx="182612" cy="36522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1307367" y="4832844"/>
            <a:ext cx="1810236" cy="369332"/>
          </a:xfrm>
          <a:prstGeom prst="rect">
            <a:avLst/>
          </a:prstGeom>
          <a:noFill/>
        </p:spPr>
        <p:txBody>
          <a:bodyPr wrap="square" rtlCol="0">
            <a:spAutoFit/>
          </a:bodyPr>
          <a:lstStyle/>
          <a:p>
            <a:r>
              <a:rPr lang="zh-CN" altLang="en-US" dirty="0" smtClean="0"/>
              <a:t>理想医疗模式</a:t>
            </a:r>
            <a:endParaRPr lang="zh-CN" altLang="en-US" dirty="0"/>
          </a:p>
        </p:txBody>
      </p:sp>
      <p:sp>
        <p:nvSpPr>
          <p:cNvPr id="41" name="圆角矩形 40"/>
          <p:cNvSpPr/>
          <p:nvPr/>
        </p:nvSpPr>
        <p:spPr bwMode="auto">
          <a:xfrm>
            <a:off x="3703116" y="1696355"/>
            <a:ext cx="1512168" cy="3892885"/>
          </a:xfrm>
          <a:prstGeom prst="roundRect">
            <a:avLst/>
          </a:prstGeom>
          <a:solidFill>
            <a:schemeClr val="bg2">
              <a:lumMod val="20000"/>
              <a:lumOff val="80000"/>
            </a:schemeClr>
          </a:solidFill>
          <a:ln w="2857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6" name="TextBox 5"/>
          <p:cNvSpPr txBox="1"/>
          <p:nvPr/>
        </p:nvSpPr>
        <p:spPr>
          <a:xfrm>
            <a:off x="5643549" y="5310898"/>
            <a:ext cx="2875821" cy="923330"/>
          </a:xfrm>
          <a:prstGeom prst="rect">
            <a:avLst/>
          </a:prstGeom>
          <a:noFill/>
        </p:spPr>
        <p:txBody>
          <a:bodyPr wrap="square" rtlCol="0">
            <a:spAutoFit/>
          </a:bodyPr>
          <a:lstStyle>
            <a:defPPr>
              <a:defRPr lang="zh-CN"/>
            </a:defPPr>
          </a:lstStyle>
          <a:p>
            <a:r>
              <a:rPr lang="zh-CN" altLang="en-US" dirty="0"/>
              <a:t>大医院医疗负担过重，超负荷运作</a:t>
            </a:r>
            <a:r>
              <a:rPr lang="en-US" altLang="zh-CN" dirty="0"/>
              <a:t>,</a:t>
            </a:r>
            <a:r>
              <a:rPr lang="zh-CN" altLang="en-US" dirty="0"/>
              <a:t>社区医疗资源闲置浪费</a:t>
            </a:r>
          </a:p>
        </p:txBody>
      </p:sp>
      <p:sp>
        <p:nvSpPr>
          <p:cNvPr id="57347" name="TextBox 57346"/>
          <p:cNvSpPr txBox="1"/>
          <p:nvPr/>
        </p:nvSpPr>
        <p:spPr>
          <a:xfrm>
            <a:off x="846661" y="5333700"/>
            <a:ext cx="2789235" cy="923330"/>
          </a:xfrm>
          <a:prstGeom prst="rect">
            <a:avLst/>
          </a:prstGeom>
          <a:noFill/>
        </p:spPr>
        <p:txBody>
          <a:bodyPr wrap="square" rtlCol="0">
            <a:spAutoFit/>
          </a:bodyPr>
          <a:lstStyle/>
          <a:p>
            <a:r>
              <a:rPr lang="zh-CN" altLang="en-US" dirty="0" smtClean="0"/>
              <a:t>社区承担常见疾病的诊疗工作，中心医院专注于解决疑难杂症的诊疗问题</a:t>
            </a:r>
            <a:endParaRPr lang="zh-CN" altLang="en-US" dirty="0"/>
          </a:p>
        </p:txBody>
      </p:sp>
    </p:spTree>
    <p:extLst>
      <p:ext uri="{BB962C8B-B14F-4D97-AF65-F5344CB8AC3E}">
        <p14:creationId xmlns:p14="http://schemas.microsoft.com/office/powerpoint/2010/main" val="321362985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D2A91896-4F5D-4807-B8D8-2588A25F2E34}" type="slidenum">
              <a:rPr lang="en-US" altLang="zh-CN" smtClean="0"/>
              <a:pPr>
                <a:defRPr/>
              </a:pPr>
              <a:t>5</a:t>
            </a:fld>
            <a:endParaRPr lang="en-US" altLang="zh-CN" dirty="0"/>
          </a:p>
        </p:txBody>
      </p:sp>
      <p:sp>
        <p:nvSpPr>
          <p:cNvPr id="5" name="标题 1"/>
          <p:cNvSpPr txBox="1">
            <a:spLocks/>
          </p:cNvSpPr>
          <p:nvPr/>
        </p:nvSpPr>
        <p:spPr bwMode="auto">
          <a:xfrm>
            <a:off x="457200" y="333375"/>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临床决策支持系统</a:t>
            </a:r>
            <a:r>
              <a:rPr lang="zh-CN" altLang="en-US" sz="2400" b="1" dirty="0" smtClean="0">
                <a:solidFill>
                  <a:srgbClr val="FFFFFF"/>
                </a:solidFill>
                <a:latin typeface="Times New Roman" pitchFamily="18" charset="0"/>
                <a:ea typeface="黑体" pitchFamily="49" charset="-122"/>
                <a:cs typeface="Times New Roman" pitchFamily="18" charset="0"/>
              </a:rPr>
              <a:t>（</a:t>
            </a:r>
            <a:r>
              <a:rPr lang="en-US" altLang="zh-CN" sz="2400" b="1" dirty="0" smtClean="0">
                <a:solidFill>
                  <a:srgbClr val="FFFFFF"/>
                </a:solidFill>
                <a:latin typeface="Times New Roman" pitchFamily="18" charset="0"/>
                <a:ea typeface="黑体" pitchFamily="49" charset="-122"/>
                <a:cs typeface="Times New Roman" pitchFamily="18" charset="0"/>
              </a:rPr>
              <a:t>Clinical Decision Support System</a:t>
            </a:r>
            <a:r>
              <a:rPr lang="zh-CN" altLang="en-US" sz="2400" b="1" dirty="0" smtClean="0">
                <a:solidFill>
                  <a:srgbClr val="FFFFFF"/>
                </a:solidFill>
                <a:latin typeface="Times New Roman" pitchFamily="18" charset="0"/>
                <a:ea typeface="黑体" pitchFamily="49" charset="-122"/>
                <a:cs typeface="Times New Roman" pitchFamily="18" charset="0"/>
              </a:rPr>
              <a:t>）</a:t>
            </a:r>
            <a:endParaRPr lang="zh-CN" altLang="en-US" sz="2800" b="1" dirty="0">
              <a:solidFill>
                <a:srgbClr val="FFFFFF"/>
              </a:solidFill>
              <a:latin typeface="Times New Roman" pitchFamily="18" charset="0"/>
              <a:ea typeface="黑体" pitchFamily="49" charset="-122"/>
              <a:cs typeface="Times New Roman" pitchFamily="18" charset="0"/>
            </a:endParaRPr>
          </a:p>
        </p:txBody>
      </p:sp>
      <p:sp>
        <p:nvSpPr>
          <p:cNvPr id="11" name="椭圆 10"/>
          <p:cNvSpPr/>
          <p:nvPr/>
        </p:nvSpPr>
        <p:spPr bwMode="auto">
          <a:xfrm>
            <a:off x="827584" y="2630732"/>
            <a:ext cx="4680520" cy="1590356"/>
          </a:xfrm>
          <a:prstGeom prst="ellipse">
            <a:avLst/>
          </a:prstGeom>
          <a:solidFill>
            <a:schemeClr val="accent3">
              <a:lumMod val="95000"/>
            </a:schemeClr>
          </a:solidFill>
          <a:ln w="9525" cap="flat" cmpd="sng" algn="ctr">
            <a:solidFill>
              <a:schemeClr val="bg2">
                <a:lumMod val="20000"/>
                <a:lumOff val="80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14" name="矩形 13"/>
          <p:cNvSpPr/>
          <p:nvPr/>
        </p:nvSpPr>
        <p:spPr>
          <a:xfrm>
            <a:off x="468411" y="1179263"/>
            <a:ext cx="8373391" cy="1200329"/>
          </a:xfrm>
          <a:prstGeom prst="rect">
            <a:avLst/>
          </a:prstGeom>
        </p:spPr>
        <p:txBody>
          <a:bodyPr wrap="square">
            <a:spAutoFit/>
          </a:bodyPr>
          <a:lstStyle/>
          <a:p>
            <a:pPr algn="just"/>
            <a:r>
              <a:rPr lang="en-US" altLang="zh-CN" dirty="0"/>
              <a:t>Clinical decision support systems (CDSS) are computer systems designed to impact clinician decision making about individual patients at the point in time that these decisions are made.               </a:t>
            </a:r>
            <a:endParaRPr lang="en-US" altLang="zh-CN" dirty="0" smtClean="0"/>
          </a:p>
          <a:p>
            <a:r>
              <a:rPr lang="en-US" altLang="zh-CN" dirty="0"/>
              <a:t> </a:t>
            </a:r>
            <a:r>
              <a:rPr lang="en-US" altLang="zh-CN" dirty="0" smtClean="0"/>
              <a:t>              -----------------</a:t>
            </a:r>
            <a:r>
              <a:rPr lang="en-US" altLang="zh-CN" dirty="0"/>
              <a:t>Clinical Decision Support Systems: Theory and Practice</a:t>
            </a:r>
          </a:p>
        </p:txBody>
      </p:sp>
      <p:sp>
        <p:nvSpPr>
          <p:cNvPr id="18" name="矩形 17"/>
          <p:cNvSpPr/>
          <p:nvPr/>
        </p:nvSpPr>
        <p:spPr>
          <a:xfrm>
            <a:off x="894102" y="3179206"/>
            <a:ext cx="646331" cy="369332"/>
          </a:xfrm>
          <a:prstGeom prst="rect">
            <a:avLst/>
          </a:prstGeom>
          <a:effectLst>
            <a:outerShdw blurRad="50800" dist="38100" dir="16200000" rotWithShape="0">
              <a:prstClr val="black">
                <a:alpha val="40000"/>
              </a:prstClr>
            </a:outerShdw>
          </a:effectLst>
        </p:spPr>
        <p:txBody>
          <a:bodyPr wrap="none">
            <a:spAutoFit/>
          </a:bodyPr>
          <a:lstStyle/>
          <a:p>
            <a:r>
              <a:rPr lang="en-US" altLang="zh-CN" dirty="0" smtClean="0">
                <a:solidFill>
                  <a:schemeClr val="accent1">
                    <a:lumMod val="50000"/>
                  </a:schemeClr>
                </a:solidFill>
                <a:latin typeface="+mn-ea"/>
              </a:rPr>
              <a:t>D</a:t>
            </a:r>
            <a:r>
              <a:rPr lang="en-US" altLang="zh-CN" dirty="0">
                <a:solidFill>
                  <a:schemeClr val="accent1">
                    <a:lumMod val="50000"/>
                  </a:schemeClr>
                </a:solidFill>
                <a:latin typeface="+mn-ea"/>
              </a:rPr>
              <a:t>EMS</a:t>
            </a:r>
            <a:endParaRPr lang="zh-CN" altLang="en-US" dirty="0">
              <a:solidFill>
                <a:schemeClr val="accent1">
                  <a:lumMod val="50000"/>
                </a:schemeClr>
              </a:solidFill>
              <a:latin typeface="+mn-ea"/>
            </a:endParaRPr>
          </a:p>
        </p:txBody>
      </p:sp>
      <p:sp>
        <p:nvSpPr>
          <p:cNvPr id="3" name="矩形 2"/>
          <p:cNvSpPr/>
          <p:nvPr/>
        </p:nvSpPr>
        <p:spPr>
          <a:xfrm>
            <a:off x="2260486" y="3613515"/>
            <a:ext cx="1925385" cy="646331"/>
          </a:xfrm>
          <a:prstGeom prst="rect">
            <a:avLst/>
          </a:prstGeom>
          <a:effectLst>
            <a:outerShdw blurRad="50800" dist="38100" dir="16200000" rotWithShape="0">
              <a:prstClr val="black">
                <a:alpha val="40000"/>
              </a:prstClr>
            </a:outerShdw>
          </a:effectLst>
        </p:spPr>
        <p:txBody>
          <a:bodyPr wrap="square">
            <a:spAutoFit/>
          </a:bodyPr>
          <a:lstStyle/>
          <a:p>
            <a:r>
              <a:rPr lang="en-US" altLang="zh-CN" sz="1600" dirty="0">
                <a:solidFill>
                  <a:schemeClr val="accent1">
                    <a:lumMod val="50000"/>
                  </a:schemeClr>
                </a:solidFill>
                <a:latin typeface="+mn-ea"/>
              </a:rPr>
              <a:t>Archimedes</a:t>
            </a:r>
            <a:r>
              <a:rPr lang="en-US" altLang="zh-CN" dirty="0">
                <a:solidFill>
                  <a:schemeClr val="accent1">
                    <a:lumMod val="50000"/>
                  </a:schemeClr>
                </a:solidFill>
                <a:latin typeface="+mn-ea"/>
              </a:rPr>
              <a:t> </a:t>
            </a:r>
            <a:r>
              <a:rPr lang="en-US" altLang="zh-CN" dirty="0" err="1">
                <a:solidFill>
                  <a:schemeClr val="accent1">
                    <a:lumMod val="50000"/>
                  </a:schemeClr>
                </a:solidFill>
                <a:latin typeface="+mn-ea"/>
              </a:rPr>
              <a:t>IndiGO</a:t>
            </a:r>
            <a:endParaRPr lang="zh-CN" altLang="en-US" dirty="0">
              <a:solidFill>
                <a:schemeClr val="accent1">
                  <a:lumMod val="50000"/>
                </a:schemeClr>
              </a:solidFill>
              <a:latin typeface="+mn-ea"/>
            </a:endParaRPr>
          </a:p>
        </p:txBody>
      </p:sp>
      <p:sp>
        <p:nvSpPr>
          <p:cNvPr id="6" name="矩形 5"/>
          <p:cNvSpPr/>
          <p:nvPr/>
        </p:nvSpPr>
        <p:spPr>
          <a:xfrm>
            <a:off x="1745617" y="3239912"/>
            <a:ext cx="1569660" cy="461665"/>
          </a:xfrm>
          <a:prstGeom prst="rect">
            <a:avLst/>
          </a:prstGeom>
          <a:effectLst>
            <a:outerShdw blurRad="50800" dist="38100" dir="16200000" rotWithShape="0">
              <a:prstClr val="black">
                <a:alpha val="40000"/>
              </a:prstClr>
            </a:outerShdw>
          </a:effectLst>
        </p:spPr>
        <p:txBody>
          <a:bodyPr wrap="none">
            <a:spAutoFit/>
          </a:bodyPr>
          <a:lstStyle/>
          <a:p>
            <a:r>
              <a:rPr lang="en-US" altLang="zh-CN" sz="2400" dirty="0" err="1">
                <a:solidFill>
                  <a:schemeClr val="accent1">
                    <a:lumMod val="50000"/>
                  </a:schemeClr>
                </a:solidFill>
                <a:latin typeface="+mn-ea"/>
              </a:rPr>
              <a:t>Auminence</a:t>
            </a:r>
            <a:endParaRPr lang="zh-CN" altLang="en-US" sz="2400" dirty="0">
              <a:solidFill>
                <a:schemeClr val="accent1">
                  <a:lumMod val="50000"/>
                </a:schemeClr>
              </a:solidFill>
              <a:latin typeface="+mn-ea"/>
            </a:endParaRPr>
          </a:p>
        </p:txBody>
      </p:sp>
      <p:sp>
        <p:nvSpPr>
          <p:cNvPr id="15" name="矩形 14"/>
          <p:cNvSpPr/>
          <p:nvPr/>
        </p:nvSpPr>
        <p:spPr>
          <a:xfrm>
            <a:off x="1301365" y="3443152"/>
            <a:ext cx="992579" cy="369332"/>
          </a:xfrm>
          <a:prstGeom prst="rect">
            <a:avLst/>
          </a:prstGeom>
          <a:effectLst>
            <a:outerShdw blurRad="50800" dist="38100" dir="16200000" rotWithShape="0">
              <a:prstClr val="black">
                <a:alpha val="40000"/>
              </a:prstClr>
            </a:outerShdw>
          </a:effectLst>
        </p:spPr>
        <p:txBody>
          <a:bodyPr wrap="none">
            <a:spAutoFit/>
          </a:bodyPr>
          <a:lstStyle/>
          <a:p>
            <a:r>
              <a:rPr lang="en-US" altLang="zh-CN" dirty="0" err="1">
                <a:solidFill>
                  <a:schemeClr val="accent1">
                    <a:lumMod val="50000"/>
                  </a:schemeClr>
                </a:solidFill>
                <a:latin typeface="+mn-ea"/>
              </a:rPr>
              <a:t>Dxplain</a:t>
            </a:r>
            <a:endParaRPr lang="zh-CN" altLang="en-US" dirty="0">
              <a:solidFill>
                <a:schemeClr val="accent1">
                  <a:lumMod val="50000"/>
                </a:schemeClr>
              </a:solidFill>
              <a:latin typeface="+mn-ea"/>
            </a:endParaRPr>
          </a:p>
        </p:txBody>
      </p:sp>
      <p:sp>
        <p:nvSpPr>
          <p:cNvPr id="17" name="矩形 16"/>
          <p:cNvSpPr/>
          <p:nvPr/>
        </p:nvSpPr>
        <p:spPr>
          <a:xfrm>
            <a:off x="4450645" y="3296003"/>
            <a:ext cx="877163" cy="369332"/>
          </a:xfrm>
          <a:prstGeom prst="rect">
            <a:avLst/>
          </a:prstGeom>
          <a:effectLst>
            <a:outerShdw blurRad="50800" dist="38100" dir="16200000" rotWithShape="0">
              <a:prstClr val="black">
                <a:alpha val="40000"/>
              </a:prstClr>
            </a:outerShdw>
          </a:effectLst>
        </p:spPr>
        <p:txBody>
          <a:bodyPr wrap="none">
            <a:spAutoFit/>
          </a:bodyPr>
          <a:lstStyle/>
          <a:p>
            <a:r>
              <a:rPr lang="en-US" altLang="zh-CN" dirty="0">
                <a:solidFill>
                  <a:schemeClr val="accent1">
                    <a:lumMod val="50000"/>
                  </a:schemeClr>
                </a:solidFill>
                <a:latin typeface="+mn-ea"/>
              </a:rPr>
              <a:t>Isabel</a:t>
            </a:r>
            <a:endParaRPr lang="zh-CN" altLang="en-US" dirty="0">
              <a:solidFill>
                <a:schemeClr val="accent1">
                  <a:lumMod val="50000"/>
                </a:schemeClr>
              </a:solidFill>
              <a:latin typeface="+mn-ea"/>
            </a:endParaRPr>
          </a:p>
        </p:txBody>
      </p:sp>
      <p:sp>
        <p:nvSpPr>
          <p:cNvPr id="19" name="矩形 18"/>
          <p:cNvSpPr/>
          <p:nvPr/>
        </p:nvSpPr>
        <p:spPr>
          <a:xfrm>
            <a:off x="3157470" y="2928601"/>
            <a:ext cx="1338828" cy="369332"/>
          </a:xfrm>
          <a:prstGeom prst="rect">
            <a:avLst/>
          </a:prstGeom>
          <a:effectLst>
            <a:outerShdw blurRad="50800" dist="38100" dir="16200000" rotWithShape="0">
              <a:prstClr val="black">
                <a:alpha val="40000"/>
              </a:prstClr>
            </a:outerShdw>
          </a:effectLst>
        </p:spPr>
        <p:txBody>
          <a:bodyPr wrap="none">
            <a:spAutoFit/>
          </a:bodyPr>
          <a:lstStyle/>
          <a:p>
            <a:r>
              <a:rPr lang="en-US" altLang="zh-CN" dirty="0">
                <a:solidFill>
                  <a:schemeClr val="accent1">
                    <a:lumMod val="50000"/>
                  </a:schemeClr>
                </a:solidFill>
                <a:latin typeface="+mn-ea"/>
              </a:rPr>
              <a:t>Micromedex</a:t>
            </a:r>
            <a:endParaRPr lang="zh-CN" altLang="en-US" dirty="0">
              <a:solidFill>
                <a:schemeClr val="accent1">
                  <a:lumMod val="50000"/>
                </a:schemeClr>
              </a:solidFill>
              <a:latin typeface="+mn-ea"/>
            </a:endParaRPr>
          </a:p>
        </p:txBody>
      </p:sp>
      <p:sp>
        <p:nvSpPr>
          <p:cNvPr id="26" name="矩形 25"/>
          <p:cNvSpPr/>
          <p:nvPr/>
        </p:nvSpPr>
        <p:spPr>
          <a:xfrm>
            <a:off x="1475656" y="2966028"/>
            <a:ext cx="1569660" cy="369332"/>
          </a:xfrm>
          <a:prstGeom prst="rect">
            <a:avLst/>
          </a:prstGeom>
          <a:effectLst>
            <a:outerShdw blurRad="50800" dist="38100" dir="16200000" rotWithShape="0">
              <a:prstClr val="black">
                <a:alpha val="40000"/>
              </a:prstClr>
            </a:outerShdw>
          </a:effectLst>
        </p:spPr>
        <p:txBody>
          <a:bodyPr wrap="none">
            <a:spAutoFit/>
          </a:bodyPr>
          <a:lstStyle/>
          <a:p>
            <a:r>
              <a:rPr lang="zh-CN" altLang="en-US" dirty="0">
                <a:solidFill>
                  <a:schemeClr val="accent1">
                    <a:lumMod val="50000"/>
                  </a:schemeClr>
                </a:solidFill>
                <a:latin typeface="+mn-ea"/>
              </a:rPr>
              <a:t>利兹腹痛系统</a:t>
            </a:r>
          </a:p>
        </p:txBody>
      </p:sp>
      <p:sp>
        <p:nvSpPr>
          <p:cNvPr id="27" name="矩形 26"/>
          <p:cNvSpPr/>
          <p:nvPr/>
        </p:nvSpPr>
        <p:spPr>
          <a:xfrm>
            <a:off x="2039215" y="2662849"/>
            <a:ext cx="2236510" cy="338554"/>
          </a:xfrm>
          <a:prstGeom prst="rect">
            <a:avLst/>
          </a:prstGeom>
          <a:effectLst>
            <a:outerShdw blurRad="50800" dist="38100" dir="16200000" rotWithShape="0">
              <a:prstClr val="black">
                <a:alpha val="40000"/>
              </a:prstClr>
            </a:outerShdw>
          </a:effectLst>
        </p:spPr>
        <p:txBody>
          <a:bodyPr wrap="none">
            <a:spAutoFit/>
          </a:bodyPr>
          <a:lstStyle/>
          <a:p>
            <a:r>
              <a:rPr lang="zh-CN" altLang="en-US" sz="1600" dirty="0" smtClean="0">
                <a:solidFill>
                  <a:schemeClr val="accent1">
                    <a:lumMod val="50000"/>
                  </a:schemeClr>
                </a:solidFill>
                <a:latin typeface="+mn-ea"/>
              </a:rPr>
              <a:t>神经外科决策支持系统</a:t>
            </a:r>
            <a:endParaRPr lang="zh-CN" altLang="en-US" sz="1600" dirty="0">
              <a:solidFill>
                <a:schemeClr val="accent1">
                  <a:lumMod val="50000"/>
                </a:schemeClr>
              </a:solidFill>
              <a:latin typeface="+mn-ea"/>
            </a:endParaRPr>
          </a:p>
        </p:txBody>
      </p:sp>
      <p:sp>
        <p:nvSpPr>
          <p:cNvPr id="28" name="矩形 27"/>
          <p:cNvSpPr/>
          <p:nvPr/>
        </p:nvSpPr>
        <p:spPr>
          <a:xfrm>
            <a:off x="3167844" y="3665335"/>
            <a:ext cx="2031325" cy="338554"/>
          </a:xfrm>
          <a:prstGeom prst="rect">
            <a:avLst/>
          </a:prstGeom>
          <a:effectLst>
            <a:outerShdw blurRad="50800" dist="38100" dir="16200000" rotWithShape="0">
              <a:prstClr val="black">
                <a:alpha val="40000"/>
              </a:prstClr>
            </a:outerShdw>
          </a:effectLst>
        </p:spPr>
        <p:txBody>
          <a:bodyPr wrap="none">
            <a:spAutoFit/>
          </a:bodyPr>
          <a:lstStyle/>
          <a:p>
            <a:r>
              <a:rPr lang="zh-CN" altLang="en-US" sz="1600" dirty="0" smtClean="0">
                <a:solidFill>
                  <a:schemeClr val="accent1">
                    <a:lumMod val="50000"/>
                  </a:schemeClr>
                </a:solidFill>
                <a:latin typeface="+mn-ea"/>
              </a:rPr>
              <a:t>心脏病决策支持系统</a:t>
            </a:r>
            <a:endParaRPr lang="zh-CN" altLang="en-US" dirty="0">
              <a:solidFill>
                <a:schemeClr val="accent1">
                  <a:lumMod val="50000"/>
                </a:schemeClr>
              </a:solidFill>
              <a:latin typeface="+mn-ea"/>
            </a:endParaRPr>
          </a:p>
        </p:txBody>
      </p:sp>
      <p:sp>
        <p:nvSpPr>
          <p:cNvPr id="29" name="矩形 28"/>
          <p:cNvSpPr/>
          <p:nvPr/>
        </p:nvSpPr>
        <p:spPr>
          <a:xfrm>
            <a:off x="3427761" y="3201024"/>
            <a:ext cx="989373" cy="461665"/>
          </a:xfrm>
          <a:prstGeom prst="rect">
            <a:avLst/>
          </a:prstGeom>
          <a:effectLst>
            <a:outerShdw blurRad="50800" dist="38100" dir="16200000" rotWithShape="0">
              <a:prstClr val="black">
                <a:alpha val="40000"/>
              </a:prstClr>
            </a:outerShdw>
          </a:effectLst>
        </p:spPr>
        <p:txBody>
          <a:bodyPr wrap="none">
            <a:spAutoFit/>
          </a:bodyPr>
          <a:lstStyle/>
          <a:p>
            <a:r>
              <a:rPr lang="en-US" altLang="zh-CN" sz="2400" dirty="0" err="1" smtClean="0">
                <a:solidFill>
                  <a:schemeClr val="accent1">
                    <a:lumMod val="50000"/>
                  </a:schemeClr>
                </a:solidFill>
                <a:latin typeface="+mn-ea"/>
              </a:rPr>
              <a:t>Mycin</a:t>
            </a:r>
            <a:endParaRPr lang="zh-CN" altLang="en-US" sz="2400" dirty="0">
              <a:solidFill>
                <a:schemeClr val="accent1">
                  <a:lumMod val="50000"/>
                </a:schemeClr>
              </a:solidFill>
              <a:latin typeface="+mn-ea"/>
            </a:endParaRPr>
          </a:p>
        </p:txBody>
      </p:sp>
      <p:sp>
        <p:nvSpPr>
          <p:cNvPr id="30" name="矩形 29"/>
          <p:cNvSpPr/>
          <p:nvPr/>
        </p:nvSpPr>
        <p:spPr>
          <a:xfrm>
            <a:off x="4448382" y="3017235"/>
            <a:ext cx="1107996" cy="338554"/>
          </a:xfrm>
          <a:prstGeom prst="rect">
            <a:avLst/>
          </a:prstGeom>
          <a:effectLst>
            <a:outerShdw blurRad="50800" dist="38100" dir="16200000" rotWithShape="0">
              <a:prstClr val="black">
                <a:alpha val="40000"/>
              </a:prstClr>
            </a:outerShdw>
          </a:effectLst>
        </p:spPr>
        <p:txBody>
          <a:bodyPr wrap="none">
            <a:spAutoFit/>
          </a:bodyPr>
          <a:lstStyle/>
          <a:p>
            <a:r>
              <a:rPr lang="en-US" altLang="zh-CN" sz="1600" dirty="0" smtClean="0">
                <a:solidFill>
                  <a:schemeClr val="accent1">
                    <a:lumMod val="50000"/>
                  </a:schemeClr>
                </a:solidFill>
                <a:latin typeface="+mn-ea"/>
              </a:rPr>
              <a:t>Internist</a:t>
            </a:r>
            <a:endParaRPr lang="zh-CN" altLang="en-US" dirty="0">
              <a:solidFill>
                <a:schemeClr val="accent1">
                  <a:lumMod val="50000"/>
                </a:schemeClr>
              </a:solidFill>
              <a:latin typeface="+mn-ea"/>
            </a:endParaRPr>
          </a:p>
        </p:txBody>
      </p:sp>
      <p:sp>
        <p:nvSpPr>
          <p:cNvPr id="7" name="下箭头 6"/>
          <p:cNvSpPr/>
          <p:nvPr/>
        </p:nvSpPr>
        <p:spPr bwMode="auto">
          <a:xfrm>
            <a:off x="2334214" y="4695619"/>
            <a:ext cx="4641787" cy="1130390"/>
          </a:xfrm>
          <a:prstGeom prst="downArrow">
            <a:avLst/>
          </a:prstGeom>
          <a:solidFill>
            <a:schemeClr val="accent1"/>
          </a:solidFill>
          <a:ln w="9525" cap="flat" cmpd="sng" algn="ctr">
            <a:solidFill>
              <a:schemeClr val="bg2">
                <a:lumMod val="20000"/>
                <a:lumOff val="8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8" name="TextBox 7"/>
          <p:cNvSpPr txBox="1"/>
          <p:nvPr/>
        </p:nvSpPr>
        <p:spPr>
          <a:xfrm>
            <a:off x="1889622" y="5737741"/>
            <a:ext cx="5778722" cy="707886"/>
          </a:xfrm>
          <a:prstGeom prst="rect">
            <a:avLst/>
          </a:prstGeom>
          <a:noFill/>
        </p:spPr>
        <p:txBody>
          <a:bodyPr wrap="square" rtlCol="0">
            <a:spAutoFit/>
          </a:bodyPr>
          <a:lstStyle/>
          <a:p>
            <a:pPr algn="just"/>
            <a:r>
              <a:rPr lang="zh-CN" altLang="en-US" sz="20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临床决策支持系统作为一种已被广泛验证过的成熟方案，可以解决社区医疗水平低下的问题</a:t>
            </a:r>
            <a:endParaRPr lang="zh-CN" altLang="en-US" sz="20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
        <p:nvSpPr>
          <p:cNvPr id="24" name="Freeform 296"/>
          <p:cNvSpPr>
            <a:spLocks/>
          </p:cNvSpPr>
          <p:nvPr/>
        </p:nvSpPr>
        <p:spPr bwMode="auto">
          <a:xfrm rot="5400000">
            <a:off x="5064862" y="3054468"/>
            <a:ext cx="2170934" cy="852403"/>
          </a:xfrm>
          <a:custGeom>
            <a:avLst/>
            <a:gdLst>
              <a:gd name="T0" fmla="*/ 2147483647 w 5034"/>
              <a:gd name="T1" fmla="*/ 0 h 1908"/>
              <a:gd name="T2" fmla="*/ 2147483647 w 5034"/>
              <a:gd name="T3" fmla="*/ 2147483647 h 1908"/>
              <a:gd name="T4" fmla="*/ 2147483647 w 5034"/>
              <a:gd name="T5" fmla="*/ 2147483647 h 1908"/>
              <a:gd name="T6" fmla="*/ 0 w 5034"/>
              <a:gd name="T7" fmla="*/ 2147483647 h 1908"/>
              <a:gd name="T8" fmla="*/ 2147483647 w 5034"/>
              <a:gd name="T9" fmla="*/ 2147483647 h 1908"/>
              <a:gd name="T10" fmla="*/ 2147483647 w 5034"/>
              <a:gd name="T11" fmla="*/ 2147483647 h 1908"/>
              <a:gd name="T12" fmla="*/ 2147483647 w 5034"/>
              <a:gd name="T13" fmla="*/ 2147483647 h 1908"/>
              <a:gd name="T14" fmla="*/ 2147483647 w 5034"/>
              <a:gd name="T15" fmla="*/ 0 h 1908"/>
              <a:gd name="T16" fmla="*/ 0 60000 65536"/>
              <a:gd name="T17" fmla="*/ 0 60000 65536"/>
              <a:gd name="T18" fmla="*/ 0 60000 65536"/>
              <a:gd name="T19" fmla="*/ 0 60000 65536"/>
              <a:gd name="T20" fmla="*/ 0 60000 65536"/>
              <a:gd name="T21" fmla="*/ 0 60000 65536"/>
              <a:gd name="T22" fmla="*/ 0 60000 65536"/>
              <a:gd name="T23" fmla="*/ 0 60000 65536"/>
              <a:gd name="T24" fmla="*/ 0 w 5034"/>
              <a:gd name="T25" fmla="*/ 0 h 1908"/>
              <a:gd name="T26" fmla="*/ 5034 w 5034"/>
              <a:gd name="T27" fmla="*/ 1908 h 190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034" h="1908">
                <a:moveTo>
                  <a:pt x="2502" y="0"/>
                </a:moveTo>
                <a:lnTo>
                  <a:pt x="1465" y="383"/>
                </a:lnTo>
                <a:lnTo>
                  <a:pt x="1783" y="383"/>
                </a:lnTo>
                <a:lnTo>
                  <a:pt x="0" y="1908"/>
                </a:lnTo>
                <a:lnTo>
                  <a:pt x="5034" y="1908"/>
                </a:lnTo>
                <a:lnTo>
                  <a:pt x="3229" y="383"/>
                </a:lnTo>
                <a:lnTo>
                  <a:pt x="3613" y="395"/>
                </a:lnTo>
                <a:lnTo>
                  <a:pt x="2502" y="0"/>
                </a:lnTo>
                <a:close/>
              </a:path>
            </a:pathLst>
          </a:custGeom>
          <a:gradFill rotWithShape="1">
            <a:gsLst>
              <a:gs pos="0">
                <a:srgbClr val="FFFFFF">
                  <a:lumMod val="65000"/>
                </a:srgbClr>
              </a:gs>
              <a:gs pos="100000">
                <a:srgbClr val="FFFFFF">
                  <a:alpha val="0"/>
                </a:srgbClr>
              </a:gs>
            </a:gsLst>
            <a:lin ang="5400000" scaled="1"/>
          </a:gradFill>
          <a:ln w="9525">
            <a:noFill/>
            <a:round/>
            <a:headEnd/>
            <a:tailEnd/>
          </a:ln>
        </p:spPr>
        <p:txBody>
          <a:bodyPr wrap="none" anchor="ctr"/>
          <a:lstStyle>
            <a:defPPr>
              <a:defRPr lang="en-US"/>
            </a:defPPr>
            <a:lvl1pPr algn="ctr" rtl="0" fontAlgn="base">
              <a:spcBef>
                <a:spcPct val="0"/>
              </a:spcBef>
              <a:spcAft>
                <a:spcPct val="0"/>
              </a:spcAft>
              <a:defRPr sz="2400" kern="1200">
                <a:solidFill>
                  <a:schemeClr val="tx1"/>
                </a:solidFill>
                <a:latin typeface="Arial" charset="0"/>
                <a:ea typeface="+mn-ea"/>
                <a:cs typeface="+mn-cs"/>
              </a:defRPr>
            </a:lvl1pPr>
            <a:lvl2pPr marL="457200" algn="ctr" rtl="0" fontAlgn="base">
              <a:spcBef>
                <a:spcPct val="0"/>
              </a:spcBef>
              <a:spcAft>
                <a:spcPct val="0"/>
              </a:spcAft>
              <a:defRPr sz="2400" kern="1200">
                <a:solidFill>
                  <a:schemeClr val="tx1"/>
                </a:solidFill>
                <a:latin typeface="Arial" charset="0"/>
                <a:ea typeface="+mn-ea"/>
                <a:cs typeface="+mn-cs"/>
              </a:defRPr>
            </a:lvl2pPr>
            <a:lvl3pPr marL="914400" algn="ctr" rtl="0" fontAlgn="base">
              <a:spcBef>
                <a:spcPct val="0"/>
              </a:spcBef>
              <a:spcAft>
                <a:spcPct val="0"/>
              </a:spcAft>
              <a:defRPr sz="2400" kern="1200">
                <a:solidFill>
                  <a:schemeClr val="tx1"/>
                </a:solidFill>
                <a:latin typeface="Arial" charset="0"/>
                <a:ea typeface="+mn-ea"/>
                <a:cs typeface="+mn-cs"/>
              </a:defRPr>
            </a:lvl3pPr>
            <a:lvl4pPr marL="1371600" algn="ctr" rtl="0" fontAlgn="base">
              <a:spcBef>
                <a:spcPct val="0"/>
              </a:spcBef>
              <a:spcAft>
                <a:spcPct val="0"/>
              </a:spcAft>
              <a:defRPr sz="2400" kern="1200">
                <a:solidFill>
                  <a:schemeClr val="tx1"/>
                </a:solidFill>
                <a:latin typeface="Arial" charset="0"/>
                <a:ea typeface="+mn-ea"/>
                <a:cs typeface="+mn-cs"/>
              </a:defRPr>
            </a:lvl4pPr>
            <a:lvl5pPr marL="1828800" algn="ctr" rtl="0" fontAlgn="base">
              <a:spcBef>
                <a:spcPct val="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charset="0"/>
              <a:ea typeface="宋体" charset="-122"/>
              <a:cs typeface="+mn-cs"/>
            </a:endParaRPr>
          </a:p>
        </p:txBody>
      </p:sp>
      <p:pic>
        <p:nvPicPr>
          <p:cNvPr id="25" name="Picture 4" descr="C:\Users\Nan Shan\AppData\Local\Microsoft\Windows\Temporary Internet Files\Content.IE5\1YNOCN14\MC900056985[1].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86870" y="2442683"/>
            <a:ext cx="687057" cy="778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93" name="Picture 121" descr="C:\Users\FGJ\AppData\Roaming\Tencent\Users\794460205\QQ\WinTemp\RichOle\XD3@4H5A]DC[HVC0Z1SQS%4.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37392" y="3431856"/>
            <a:ext cx="1123950" cy="1009650"/>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24"/>
          <p:cNvSpPr txBox="1">
            <a:spLocks noChangeArrowheads="1"/>
          </p:cNvSpPr>
          <p:nvPr/>
        </p:nvSpPr>
        <p:spPr bwMode="auto">
          <a:xfrm>
            <a:off x="7099457" y="3179402"/>
            <a:ext cx="126188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나눔고딕"/>
                <a:cs typeface="나눔고딕"/>
              </a:defRPr>
            </a:lvl1pPr>
            <a:lvl2pPr marL="742950" indent="-285750" eaLnBrk="0" hangingPunct="0">
              <a:defRPr>
                <a:solidFill>
                  <a:schemeClr val="tx1"/>
                </a:solidFill>
                <a:latin typeface="Arial" pitchFamily="34" charset="0"/>
                <a:ea typeface="나눔고딕"/>
                <a:cs typeface="나눔고딕"/>
              </a:defRPr>
            </a:lvl2pPr>
            <a:lvl3pPr marL="1143000" indent="-228600" eaLnBrk="0" hangingPunct="0">
              <a:defRPr>
                <a:solidFill>
                  <a:schemeClr val="tx1"/>
                </a:solidFill>
                <a:latin typeface="Arial" pitchFamily="34" charset="0"/>
                <a:ea typeface="나눔고딕"/>
                <a:cs typeface="나눔고딕"/>
              </a:defRPr>
            </a:lvl3pPr>
            <a:lvl4pPr marL="1600200" indent="-228600" eaLnBrk="0" hangingPunct="0">
              <a:defRPr>
                <a:solidFill>
                  <a:schemeClr val="tx1"/>
                </a:solidFill>
                <a:latin typeface="Arial" pitchFamily="34" charset="0"/>
                <a:ea typeface="나눔고딕"/>
                <a:cs typeface="나눔고딕"/>
              </a:defRPr>
            </a:lvl4pPr>
            <a:lvl5pPr marL="2057400" indent="-228600" eaLnBrk="0" hangingPunct="0">
              <a:defRPr>
                <a:solidFill>
                  <a:schemeClr val="tx1"/>
                </a:solidFill>
                <a:latin typeface="Arial" pitchFamily="34" charset="0"/>
                <a:ea typeface="나눔고딕"/>
                <a:cs typeface="나눔고딕"/>
              </a:defRPr>
            </a:lvl5pPr>
            <a:lvl6pPr marL="2514600" indent="-228600" eaLnBrk="0" fontAlgn="base" latinLnBrk="1" hangingPunct="0">
              <a:spcBef>
                <a:spcPct val="0"/>
              </a:spcBef>
              <a:spcAft>
                <a:spcPct val="0"/>
              </a:spcAft>
              <a:defRPr>
                <a:solidFill>
                  <a:schemeClr val="tx1"/>
                </a:solidFill>
                <a:latin typeface="Arial" pitchFamily="34" charset="0"/>
                <a:ea typeface="나눔고딕"/>
                <a:cs typeface="나눔고딕"/>
              </a:defRPr>
            </a:lvl6pPr>
            <a:lvl7pPr marL="2971800" indent="-228600" eaLnBrk="0" fontAlgn="base" latinLnBrk="1" hangingPunct="0">
              <a:spcBef>
                <a:spcPct val="0"/>
              </a:spcBef>
              <a:spcAft>
                <a:spcPct val="0"/>
              </a:spcAft>
              <a:defRPr>
                <a:solidFill>
                  <a:schemeClr val="tx1"/>
                </a:solidFill>
                <a:latin typeface="Arial" pitchFamily="34" charset="0"/>
                <a:ea typeface="나눔고딕"/>
                <a:cs typeface="나눔고딕"/>
              </a:defRPr>
            </a:lvl7pPr>
            <a:lvl8pPr marL="3429000" indent="-228600" eaLnBrk="0" fontAlgn="base" latinLnBrk="1" hangingPunct="0">
              <a:spcBef>
                <a:spcPct val="0"/>
              </a:spcBef>
              <a:spcAft>
                <a:spcPct val="0"/>
              </a:spcAft>
              <a:defRPr>
                <a:solidFill>
                  <a:schemeClr val="tx1"/>
                </a:solidFill>
                <a:latin typeface="Arial" pitchFamily="34" charset="0"/>
                <a:ea typeface="나눔고딕"/>
                <a:cs typeface="나눔고딕"/>
              </a:defRPr>
            </a:lvl8pPr>
            <a:lvl9pPr marL="3886200" indent="-228600" eaLnBrk="0" fontAlgn="base" latinLnBrk="1" hangingPunct="0">
              <a:spcBef>
                <a:spcPct val="0"/>
              </a:spcBef>
              <a:spcAft>
                <a:spcPct val="0"/>
              </a:spcAft>
              <a:defRPr>
                <a:solidFill>
                  <a:schemeClr val="tx1"/>
                </a:solidFill>
                <a:latin typeface="Arial" pitchFamily="34" charset="0"/>
                <a:ea typeface="나눔고딕"/>
                <a:cs typeface="나눔고딕"/>
              </a:defRPr>
            </a:lvl9pPr>
          </a:lstStyle>
          <a:p>
            <a:pPr algn="ctr" eaLnBrk="1" hangingPunct="1"/>
            <a:r>
              <a:rPr lang="zh-CN" altLang="en-US" sz="1400" dirty="0" smtClean="0">
                <a:solidFill>
                  <a:srgbClr val="C00000"/>
                </a:solidFill>
                <a:ea typeface="宋体" pitchFamily="2" charset="-122"/>
              </a:rPr>
              <a:t>提高医疗</a:t>
            </a:r>
            <a:r>
              <a:rPr lang="zh-CN" altLang="en-US" sz="1400" dirty="0">
                <a:solidFill>
                  <a:srgbClr val="C00000"/>
                </a:solidFill>
                <a:ea typeface="宋体" pitchFamily="2" charset="-122"/>
              </a:rPr>
              <a:t>质量</a:t>
            </a:r>
          </a:p>
        </p:txBody>
      </p:sp>
      <p:sp>
        <p:nvSpPr>
          <p:cNvPr id="32" name="TextBox 25"/>
          <p:cNvSpPr txBox="1">
            <a:spLocks noChangeArrowheads="1"/>
          </p:cNvSpPr>
          <p:nvPr/>
        </p:nvSpPr>
        <p:spPr bwMode="auto">
          <a:xfrm>
            <a:off x="7099457" y="4387842"/>
            <a:ext cx="126188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나눔고딕"/>
                <a:cs typeface="나눔고딕"/>
              </a:defRPr>
            </a:lvl1pPr>
            <a:lvl2pPr marL="742950" indent="-285750" eaLnBrk="0" hangingPunct="0">
              <a:defRPr>
                <a:solidFill>
                  <a:schemeClr val="tx1"/>
                </a:solidFill>
                <a:latin typeface="Arial" pitchFamily="34" charset="0"/>
                <a:ea typeface="나눔고딕"/>
                <a:cs typeface="나눔고딕"/>
              </a:defRPr>
            </a:lvl2pPr>
            <a:lvl3pPr marL="1143000" indent="-228600" eaLnBrk="0" hangingPunct="0">
              <a:defRPr>
                <a:solidFill>
                  <a:schemeClr val="tx1"/>
                </a:solidFill>
                <a:latin typeface="Arial" pitchFamily="34" charset="0"/>
                <a:ea typeface="나눔고딕"/>
                <a:cs typeface="나눔고딕"/>
              </a:defRPr>
            </a:lvl3pPr>
            <a:lvl4pPr marL="1600200" indent="-228600" eaLnBrk="0" hangingPunct="0">
              <a:defRPr>
                <a:solidFill>
                  <a:schemeClr val="tx1"/>
                </a:solidFill>
                <a:latin typeface="Arial" pitchFamily="34" charset="0"/>
                <a:ea typeface="나눔고딕"/>
                <a:cs typeface="나눔고딕"/>
              </a:defRPr>
            </a:lvl4pPr>
            <a:lvl5pPr marL="2057400" indent="-228600" eaLnBrk="0" hangingPunct="0">
              <a:defRPr>
                <a:solidFill>
                  <a:schemeClr val="tx1"/>
                </a:solidFill>
                <a:latin typeface="Arial" pitchFamily="34" charset="0"/>
                <a:ea typeface="나눔고딕"/>
                <a:cs typeface="나눔고딕"/>
              </a:defRPr>
            </a:lvl5pPr>
            <a:lvl6pPr marL="2514600" indent="-228600" eaLnBrk="0" fontAlgn="base" latinLnBrk="1" hangingPunct="0">
              <a:spcBef>
                <a:spcPct val="0"/>
              </a:spcBef>
              <a:spcAft>
                <a:spcPct val="0"/>
              </a:spcAft>
              <a:defRPr>
                <a:solidFill>
                  <a:schemeClr val="tx1"/>
                </a:solidFill>
                <a:latin typeface="Arial" pitchFamily="34" charset="0"/>
                <a:ea typeface="나눔고딕"/>
                <a:cs typeface="나눔고딕"/>
              </a:defRPr>
            </a:lvl6pPr>
            <a:lvl7pPr marL="2971800" indent="-228600" eaLnBrk="0" fontAlgn="base" latinLnBrk="1" hangingPunct="0">
              <a:spcBef>
                <a:spcPct val="0"/>
              </a:spcBef>
              <a:spcAft>
                <a:spcPct val="0"/>
              </a:spcAft>
              <a:defRPr>
                <a:solidFill>
                  <a:schemeClr val="tx1"/>
                </a:solidFill>
                <a:latin typeface="Arial" pitchFamily="34" charset="0"/>
                <a:ea typeface="나눔고딕"/>
                <a:cs typeface="나눔고딕"/>
              </a:defRPr>
            </a:lvl7pPr>
            <a:lvl8pPr marL="3429000" indent="-228600" eaLnBrk="0" fontAlgn="base" latinLnBrk="1" hangingPunct="0">
              <a:spcBef>
                <a:spcPct val="0"/>
              </a:spcBef>
              <a:spcAft>
                <a:spcPct val="0"/>
              </a:spcAft>
              <a:defRPr>
                <a:solidFill>
                  <a:schemeClr val="tx1"/>
                </a:solidFill>
                <a:latin typeface="Arial" pitchFamily="34" charset="0"/>
                <a:ea typeface="나눔고딕"/>
                <a:cs typeface="나눔고딕"/>
              </a:defRPr>
            </a:lvl8pPr>
            <a:lvl9pPr marL="3886200" indent="-228600" eaLnBrk="0" fontAlgn="base" latinLnBrk="1" hangingPunct="0">
              <a:spcBef>
                <a:spcPct val="0"/>
              </a:spcBef>
              <a:spcAft>
                <a:spcPct val="0"/>
              </a:spcAft>
              <a:defRPr>
                <a:solidFill>
                  <a:schemeClr val="tx1"/>
                </a:solidFill>
                <a:latin typeface="Arial" pitchFamily="34" charset="0"/>
                <a:ea typeface="나눔고딕"/>
                <a:cs typeface="나눔고딕"/>
              </a:defRPr>
            </a:lvl9pPr>
          </a:lstStyle>
          <a:p>
            <a:pPr algn="ctr" eaLnBrk="1" hangingPunct="1"/>
            <a:r>
              <a:rPr lang="zh-CN" altLang="en-US" sz="1400" dirty="0" smtClean="0">
                <a:solidFill>
                  <a:srgbClr val="C00000"/>
                </a:solidFill>
                <a:ea typeface="宋体" pitchFamily="2" charset="-122"/>
              </a:rPr>
              <a:t>降低医疗费</a:t>
            </a:r>
            <a:r>
              <a:rPr lang="zh-CN" altLang="en-US" sz="1400" dirty="0">
                <a:solidFill>
                  <a:srgbClr val="C00000"/>
                </a:solidFill>
                <a:ea typeface="宋体" pitchFamily="2" charset="-122"/>
              </a:rPr>
              <a:t>用</a:t>
            </a:r>
          </a:p>
        </p:txBody>
      </p:sp>
    </p:spTree>
    <p:extLst>
      <p:ext uri="{BB962C8B-B14F-4D97-AF65-F5344CB8AC3E}">
        <p14:creationId xmlns:p14="http://schemas.microsoft.com/office/powerpoint/2010/main" val="158127740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灯片编号占位符 1"/>
          <p:cNvSpPr>
            <a:spLocks noGrp="1"/>
          </p:cNvSpPr>
          <p:nvPr>
            <p:ph type="sldNum" sz="quarter" idx="12"/>
          </p:nvPr>
        </p:nvSpPr>
        <p:spPr>
          <a:xfrm>
            <a:off x="6561193" y="6237312"/>
            <a:ext cx="2133600"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E9DE5A85-2D30-4737-8208-EC70138A904D}" type="slidenum">
              <a:rPr lang="en-US" altLang="zh-CN" smtClean="0">
                <a:solidFill>
                  <a:srgbClr val="000000"/>
                </a:solidFill>
                <a:latin typeface="Arial" charset="0"/>
              </a:rPr>
              <a:pPr eaLnBrk="1" fontAlgn="base" hangingPunct="1">
                <a:spcBef>
                  <a:spcPct val="0"/>
                </a:spcBef>
                <a:spcAft>
                  <a:spcPct val="0"/>
                </a:spcAft>
              </a:pPr>
              <a:t>6</a:t>
            </a:fld>
            <a:endParaRPr lang="en-US" altLang="zh-CN" dirty="0" smtClean="0">
              <a:solidFill>
                <a:srgbClr val="000000"/>
              </a:solidFill>
              <a:latin typeface="Arial" charset="0"/>
            </a:endParaRPr>
          </a:p>
        </p:txBody>
      </p:sp>
      <p:sp>
        <p:nvSpPr>
          <p:cNvPr id="57348" name="标题 1"/>
          <p:cNvSpPr txBox="1">
            <a:spLocks/>
          </p:cNvSpPr>
          <p:nvPr/>
        </p:nvSpPr>
        <p:spPr bwMode="auto">
          <a:xfrm>
            <a:off x="457200" y="333375"/>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社区临床决策支持需求分析</a:t>
            </a:r>
            <a:endParaRPr lang="zh-CN" altLang="en-US" sz="2800" b="1" dirty="0">
              <a:solidFill>
                <a:srgbClr val="FFFFFF"/>
              </a:solidFill>
              <a:latin typeface="Times New Roman" pitchFamily="18" charset="0"/>
              <a:ea typeface="黑体" pitchFamily="49" charset="-122"/>
              <a:cs typeface="Times New Roman" pitchFamily="18" charset="0"/>
            </a:endParaRPr>
          </a:p>
        </p:txBody>
      </p:sp>
      <p:sp>
        <p:nvSpPr>
          <p:cNvPr id="21" name="下箭头 20"/>
          <p:cNvSpPr/>
          <p:nvPr/>
        </p:nvSpPr>
        <p:spPr bwMode="auto">
          <a:xfrm>
            <a:off x="590577" y="4298832"/>
            <a:ext cx="576064" cy="972610"/>
          </a:xfrm>
          <a:prstGeom prst="downArrow">
            <a:avLst/>
          </a:prstGeom>
          <a:solidFill>
            <a:schemeClr val="accent3">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24" name="TextBox 23"/>
          <p:cNvSpPr txBox="1"/>
          <p:nvPr/>
        </p:nvSpPr>
        <p:spPr>
          <a:xfrm>
            <a:off x="4283117" y="5254993"/>
            <a:ext cx="1214906" cy="738664"/>
          </a:xfrm>
          <a:prstGeom prst="rect">
            <a:avLst/>
          </a:prstGeom>
          <a:noFill/>
        </p:spPr>
        <p:txBody>
          <a:bodyPr wrap="square" rtlCol="0">
            <a:spAutoFit/>
          </a:bodyPr>
          <a:lstStyle/>
          <a:p>
            <a:r>
              <a:rPr lang="zh-CN" altLang="en-US" sz="1400" dirty="0" smtClean="0"/>
              <a:t>获取最新临床知识，提高医疗水平</a:t>
            </a:r>
            <a:endParaRPr lang="zh-CN" altLang="en-US" sz="1400" dirty="0"/>
          </a:p>
        </p:txBody>
      </p:sp>
      <p:sp>
        <p:nvSpPr>
          <p:cNvPr id="25" name="TextBox 24"/>
          <p:cNvSpPr txBox="1"/>
          <p:nvPr/>
        </p:nvSpPr>
        <p:spPr>
          <a:xfrm>
            <a:off x="1509433" y="4932888"/>
            <a:ext cx="1034130" cy="338554"/>
          </a:xfrm>
          <a:prstGeom prst="rect">
            <a:avLst/>
          </a:prstGeom>
          <a:noFill/>
        </p:spPr>
        <p:txBody>
          <a:bodyPr wrap="square" rtlCol="0">
            <a:spAutoFit/>
          </a:bodyPr>
          <a:lstStyle/>
          <a:p>
            <a:r>
              <a:rPr lang="zh-CN" altLang="en-US" sz="1600" dirty="0" smtClean="0"/>
              <a:t>领域专家</a:t>
            </a:r>
            <a:endParaRPr lang="en-US" altLang="zh-CN" sz="1600" dirty="0"/>
          </a:p>
        </p:txBody>
      </p:sp>
      <p:pic>
        <p:nvPicPr>
          <p:cNvPr id="26" name="Picture 2" descr="C:\Users\Vico\Desktop\us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91526" y="3782664"/>
            <a:ext cx="902965" cy="1032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Freeform 3"/>
          <p:cNvSpPr>
            <a:spLocks/>
          </p:cNvSpPr>
          <p:nvPr/>
        </p:nvSpPr>
        <p:spPr bwMode="gray">
          <a:xfrm rot="4845318" flipV="1">
            <a:off x="3049614" y="3208703"/>
            <a:ext cx="554028" cy="1561172"/>
          </a:xfrm>
          <a:custGeom>
            <a:avLst/>
            <a:gdLst>
              <a:gd name="T0" fmla="*/ 415215134 w 501"/>
              <a:gd name="T1" fmla="*/ 1248269996 h 1198"/>
              <a:gd name="T2" fmla="*/ 330514655 w 501"/>
              <a:gd name="T3" fmla="*/ 1155566102 h 1198"/>
              <a:gd name="T4" fmla="*/ 258703233 w 501"/>
              <a:gd name="T5" fmla="*/ 1059628073 h 1198"/>
              <a:gd name="T6" fmla="*/ 199781828 w 501"/>
              <a:gd name="T7" fmla="*/ 965846480 h 1198"/>
              <a:gd name="T8" fmla="*/ 153749480 w 501"/>
              <a:gd name="T9" fmla="*/ 877454419 h 1198"/>
              <a:gd name="T10" fmla="*/ 118763937 w 501"/>
              <a:gd name="T11" fmla="*/ 800919120 h 1198"/>
              <a:gd name="T12" fmla="*/ 96668410 w 501"/>
              <a:gd name="T13" fmla="*/ 742709892 h 1198"/>
              <a:gd name="T14" fmla="*/ 84700479 w 501"/>
              <a:gd name="T15" fmla="*/ 704981092 h 1198"/>
              <a:gd name="T16" fmla="*/ 51556229 w 501"/>
              <a:gd name="T17" fmla="*/ 558379802 h 1198"/>
              <a:gd name="T18" fmla="*/ 35905711 w 501"/>
              <a:gd name="T19" fmla="*/ 426869409 h 1198"/>
              <a:gd name="T20" fmla="*/ 33143290 w 501"/>
              <a:gd name="T21" fmla="*/ 316918182 h 1198"/>
              <a:gd name="T22" fmla="*/ 37747005 w 501"/>
              <a:gd name="T23" fmla="*/ 228526120 h 1198"/>
              <a:gd name="T24" fmla="*/ 47873642 w 501"/>
              <a:gd name="T25" fmla="*/ 162770924 h 1198"/>
              <a:gd name="T26" fmla="*/ 56159944 w 501"/>
              <a:gd name="T27" fmla="*/ 122886727 h 1198"/>
              <a:gd name="T28" fmla="*/ 60762699 w 501"/>
              <a:gd name="T29" fmla="*/ 108873528 h 1198"/>
              <a:gd name="T30" fmla="*/ 221877355 w 501"/>
              <a:gd name="T31" fmla="*/ 0 h 1198"/>
              <a:gd name="T32" fmla="*/ 211750718 w 501"/>
              <a:gd name="T33" fmla="*/ 215590621 h 1198"/>
              <a:gd name="T34" fmla="*/ 208068130 w 501"/>
              <a:gd name="T35" fmla="*/ 224214287 h 1198"/>
              <a:gd name="T36" fmla="*/ 198861661 w 501"/>
              <a:gd name="T37" fmla="*/ 249007588 h 1198"/>
              <a:gd name="T38" fmla="*/ 186892771 w 501"/>
              <a:gd name="T39" fmla="*/ 293203618 h 1198"/>
              <a:gd name="T40" fmla="*/ 176765175 w 501"/>
              <a:gd name="T41" fmla="*/ 357880078 h 1198"/>
              <a:gd name="T42" fmla="*/ 172162419 w 501"/>
              <a:gd name="T43" fmla="*/ 445194440 h 1198"/>
              <a:gd name="T44" fmla="*/ 175845007 w 501"/>
              <a:gd name="T45" fmla="*/ 556224404 h 1198"/>
              <a:gd name="T46" fmla="*/ 192416652 w 501"/>
              <a:gd name="T47" fmla="*/ 687734797 h 1198"/>
              <a:gd name="T48" fmla="*/ 220036061 w 501"/>
              <a:gd name="T49" fmla="*/ 809542787 h 1198"/>
              <a:gd name="T50" fmla="*/ 255941772 w 501"/>
              <a:gd name="T51" fmla="*/ 920572751 h 1198"/>
              <a:gd name="T52" fmla="*/ 297371365 w 501"/>
              <a:gd name="T53" fmla="*/ 1019743876 h 1198"/>
              <a:gd name="T54" fmla="*/ 339721124 w 501"/>
              <a:gd name="T55" fmla="*/ 1104902841 h 1198"/>
              <a:gd name="T56" fmla="*/ 381150717 w 501"/>
              <a:gd name="T57" fmla="*/ 1176047569 h 1198"/>
              <a:gd name="T58" fmla="*/ 417056428 w 501"/>
              <a:gd name="T59" fmla="*/ 1231022664 h 1198"/>
              <a:gd name="T60" fmla="*/ 444675837 w 501"/>
              <a:gd name="T61" fmla="*/ 1269829162 h 1198"/>
              <a:gd name="T62" fmla="*/ 460326355 w 501"/>
              <a:gd name="T63" fmla="*/ 1289232931 h 119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501" h="1198">
                <a:moveTo>
                  <a:pt x="501" y="1198"/>
                </a:moveTo>
                <a:lnTo>
                  <a:pt x="451" y="1158"/>
                </a:lnTo>
                <a:lnTo>
                  <a:pt x="403" y="1115"/>
                </a:lnTo>
                <a:lnTo>
                  <a:pt x="359" y="1072"/>
                </a:lnTo>
                <a:lnTo>
                  <a:pt x="318" y="1027"/>
                </a:lnTo>
                <a:lnTo>
                  <a:pt x="281" y="983"/>
                </a:lnTo>
                <a:lnTo>
                  <a:pt x="248" y="938"/>
                </a:lnTo>
                <a:lnTo>
                  <a:pt x="217" y="896"/>
                </a:lnTo>
                <a:lnTo>
                  <a:pt x="190" y="853"/>
                </a:lnTo>
                <a:lnTo>
                  <a:pt x="167" y="814"/>
                </a:lnTo>
                <a:lnTo>
                  <a:pt x="147" y="777"/>
                </a:lnTo>
                <a:lnTo>
                  <a:pt x="129" y="743"/>
                </a:lnTo>
                <a:lnTo>
                  <a:pt x="115" y="714"/>
                </a:lnTo>
                <a:lnTo>
                  <a:pt x="105" y="689"/>
                </a:lnTo>
                <a:lnTo>
                  <a:pt x="97" y="669"/>
                </a:lnTo>
                <a:lnTo>
                  <a:pt x="92" y="654"/>
                </a:lnTo>
                <a:lnTo>
                  <a:pt x="71" y="583"/>
                </a:lnTo>
                <a:lnTo>
                  <a:pt x="56" y="518"/>
                </a:lnTo>
                <a:lnTo>
                  <a:pt x="45" y="454"/>
                </a:lnTo>
                <a:lnTo>
                  <a:pt x="39" y="396"/>
                </a:lnTo>
                <a:lnTo>
                  <a:pt x="36" y="343"/>
                </a:lnTo>
                <a:lnTo>
                  <a:pt x="36" y="294"/>
                </a:lnTo>
                <a:lnTo>
                  <a:pt x="37" y="251"/>
                </a:lnTo>
                <a:lnTo>
                  <a:pt x="41" y="212"/>
                </a:lnTo>
                <a:lnTo>
                  <a:pt x="46" y="180"/>
                </a:lnTo>
                <a:lnTo>
                  <a:pt x="52" y="151"/>
                </a:lnTo>
                <a:lnTo>
                  <a:pt x="57" y="129"/>
                </a:lnTo>
                <a:lnTo>
                  <a:pt x="61" y="114"/>
                </a:lnTo>
                <a:lnTo>
                  <a:pt x="65" y="105"/>
                </a:lnTo>
                <a:lnTo>
                  <a:pt x="66" y="101"/>
                </a:lnTo>
                <a:lnTo>
                  <a:pt x="0" y="63"/>
                </a:lnTo>
                <a:lnTo>
                  <a:pt x="241" y="0"/>
                </a:lnTo>
                <a:lnTo>
                  <a:pt x="306" y="245"/>
                </a:lnTo>
                <a:lnTo>
                  <a:pt x="230" y="200"/>
                </a:lnTo>
                <a:lnTo>
                  <a:pt x="229" y="203"/>
                </a:lnTo>
                <a:lnTo>
                  <a:pt x="226" y="208"/>
                </a:lnTo>
                <a:lnTo>
                  <a:pt x="221" y="217"/>
                </a:lnTo>
                <a:lnTo>
                  <a:pt x="216" y="231"/>
                </a:lnTo>
                <a:lnTo>
                  <a:pt x="209" y="249"/>
                </a:lnTo>
                <a:lnTo>
                  <a:pt x="203" y="272"/>
                </a:lnTo>
                <a:lnTo>
                  <a:pt x="196" y="300"/>
                </a:lnTo>
                <a:lnTo>
                  <a:pt x="192" y="332"/>
                </a:lnTo>
                <a:lnTo>
                  <a:pt x="189" y="369"/>
                </a:lnTo>
                <a:lnTo>
                  <a:pt x="187" y="413"/>
                </a:lnTo>
                <a:lnTo>
                  <a:pt x="187" y="462"/>
                </a:lnTo>
                <a:lnTo>
                  <a:pt x="191" y="516"/>
                </a:lnTo>
                <a:lnTo>
                  <a:pt x="199" y="578"/>
                </a:lnTo>
                <a:lnTo>
                  <a:pt x="209" y="638"/>
                </a:lnTo>
                <a:lnTo>
                  <a:pt x="222" y="696"/>
                </a:lnTo>
                <a:lnTo>
                  <a:pt x="239" y="751"/>
                </a:lnTo>
                <a:lnTo>
                  <a:pt x="257" y="804"/>
                </a:lnTo>
                <a:lnTo>
                  <a:pt x="278" y="854"/>
                </a:lnTo>
                <a:lnTo>
                  <a:pt x="300" y="901"/>
                </a:lnTo>
                <a:lnTo>
                  <a:pt x="323" y="946"/>
                </a:lnTo>
                <a:lnTo>
                  <a:pt x="346" y="987"/>
                </a:lnTo>
                <a:lnTo>
                  <a:pt x="369" y="1025"/>
                </a:lnTo>
                <a:lnTo>
                  <a:pt x="392" y="1060"/>
                </a:lnTo>
                <a:lnTo>
                  <a:pt x="414" y="1091"/>
                </a:lnTo>
                <a:lnTo>
                  <a:pt x="434" y="1119"/>
                </a:lnTo>
                <a:lnTo>
                  <a:pt x="453" y="1142"/>
                </a:lnTo>
                <a:lnTo>
                  <a:pt x="469" y="1161"/>
                </a:lnTo>
                <a:lnTo>
                  <a:pt x="483" y="1178"/>
                </a:lnTo>
                <a:lnTo>
                  <a:pt x="493" y="1189"/>
                </a:lnTo>
                <a:lnTo>
                  <a:pt x="500" y="1196"/>
                </a:lnTo>
                <a:lnTo>
                  <a:pt x="501" y="1198"/>
                </a:lnTo>
                <a:close/>
              </a:path>
            </a:pathLst>
          </a:custGeom>
          <a:gradFill rotWithShape="1">
            <a:gsLst>
              <a:gs pos="0">
                <a:srgbClr val="53E1B8">
                  <a:alpha val="70000"/>
                </a:srgbClr>
              </a:gs>
              <a:gs pos="100000">
                <a:srgbClr val="008080"/>
              </a:gs>
            </a:gsLst>
            <a:lin ang="5400000" scaled="1"/>
          </a:gradFill>
          <a:ln>
            <a:noFill/>
          </a:ln>
          <a:effectLst>
            <a:outerShdw dist="107763" dir="2700000" algn="ctr" rotWithShape="0">
              <a:srgbClr val="000000">
                <a:alpha val="50000"/>
              </a:srgbClr>
            </a:outerShdw>
          </a:effectLst>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pic>
        <p:nvPicPr>
          <p:cNvPr id="28" name="Picture 2" descr="C:\Users\Vico\Pictures\11023.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00016" y="3868600"/>
            <a:ext cx="998538" cy="998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TextBox 29"/>
          <p:cNvSpPr txBox="1"/>
          <p:nvPr/>
        </p:nvSpPr>
        <p:spPr>
          <a:xfrm>
            <a:off x="4332695" y="4867137"/>
            <a:ext cx="1115751" cy="338554"/>
          </a:xfrm>
          <a:prstGeom prst="rect">
            <a:avLst/>
          </a:prstGeom>
          <a:noFill/>
        </p:spPr>
        <p:txBody>
          <a:bodyPr wrap="square" rtlCol="0">
            <a:spAutoFit/>
          </a:bodyPr>
          <a:lstStyle/>
          <a:p>
            <a:r>
              <a:rPr lang="zh-CN" altLang="en-US" sz="1600" dirty="0" smtClean="0"/>
              <a:t>社区医生</a:t>
            </a:r>
            <a:endParaRPr lang="zh-CN" altLang="en-US" sz="1600" dirty="0"/>
          </a:p>
        </p:txBody>
      </p:sp>
      <p:sp>
        <p:nvSpPr>
          <p:cNvPr id="31" name="Freeform 3"/>
          <p:cNvSpPr>
            <a:spLocks/>
          </p:cNvSpPr>
          <p:nvPr/>
        </p:nvSpPr>
        <p:spPr bwMode="gray">
          <a:xfrm rot="4752713" flipV="1">
            <a:off x="5927158" y="3175580"/>
            <a:ext cx="554028" cy="1647480"/>
          </a:xfrm>
          <a:custGeom>
            <a:avLst/>
            <a:gdLst>
              <a:gd name="T0" fmla="*/ 415215134 w 501"/>
              <a:gd name="T1" fmla="*/ 1248269996 h 1198"/>
              <a:gd name="T2" fmla="*/ 330514655 w 501"/>
              <a:gd name="T3" fmla="*/ 1155566102 h 1198"/>
              <a:gd name="T4" fmla="*/ 258703233 w 501"/>
              <a:gd name="T5" fmla="*/ 1059628073 h 1198"/>
              <a:gd name="T6" fmla="*/ 199781828 w 501"/>
              <a:gd name="T7" fmla="*/ 965846480 h 1198"/>
              <a:gd name="T8" fmla="*/ 153749480 w 501"/>
              <a:gd name="T9" fmla="*/ 877454419 h 1198"/>
              <a:gd name="T10" fmla="*/ 118763937 w 501"/>
              <a:gd name="T11" fmla="*/ 800919120 h 1198"/>
              <a:gd name="T12" fmla="*/ 96668410 w 501"/>
              <a:gd name="T13" fmla="*/ 742709892 h 1198"/>
              <a:gd name="T14" fmla="*/ 84700479 w 501"/>
              <a:gd name="T15" fmla="*/ 704981092 h 1198"/>
              <a:gd name="T16" fmla="*/ 51556229 w 501"/>
              <a:gd name="T17" fmla="*/ 558379802 h 1198"/>
              <a:gd name="T18" fmla="*/ 35905711 w 501"/>
              <a:gd name="T19" fmla="*/ 426869409 h 1198"/>
              <a:gd name="T20" fmla="*/ 33143290 w 501"/>
              <a:gd name="T21" fmla="*/ 316918182 h 1198"/>
              <a:gd name="T22" fmla="*/ 37747005 w 501"/>
              <a:gd name="T23" fmla="*/ 228526120 h 1198"/>
              <a:gd name="T24" fmla="*/ 47873642 w 501"/>
              <a:gd name="T25" fmla="*/ 162770924 h 1198"/>
              <a:gd name="T26" fmla="*/ 56159944 w 501"/>
              <a:gd name="T27" fmla="*/ 122886727 h 1198"/>
              <a:gd name="T28" fmla="*/ 60762699 w 501"/>
              <a:gd name="T29" fmla="*/ 108873528 h 1198"/>
              <a:gd name="T30" fmla="*/ 221877355 w 501"/>
              <a:gd name="T31" fmla="*/ 0 h 1198"/>
              <a:gd name="T32" fmla="*/ 211750718 w 501"/>
              <a:gd name="T33" fmla="*/ 215590621 h 1198"/>
              <a:gd name="T34" fmla="*/ 208068130 w 501"/>
              <a:gd name="T35" fmla="*/ 224214287 h 1198"/>
              <a:gd name="T36" fmla="*/ 198861661 w 501"/>
              <a:gd name="T37" fmla="*/ 249007588 h 1198"/>
              <a:gd name="T38" fmla="*/ 186892771 w 501"/>
              <a:gd name="T39" fmla="*/ 293203618 h 1198"/>
              <a:gd name="T40" fmla="*/ 176765175 w 501"/>
              <a:gd name="T41" fmla="*/ 357880078 h 1198"/>
              <a:gd name="T42" fmla="*/ 172162419 w 501"/>
              <a:gd name="T43" fmla="*/ 445194440 h 1198"/>
              <a:gd name="T44" fmla="*/ 175845007 w 501"/>
              <a:gd name="T45" fmla="*/ 556224404 h 1198"/>
              <a:gd name="T46" fmla="*/ 192416652 w 501"/>
              <a:gd name="T47" fmla="*/ 687734797 h 1198"/>
              <a:gd name="T48" fmla="*/ 220036061 w 501"/>
              <a:gd name="T49" fmla="*/ 809542787 h 1198"/>
              <a:gd name="T50" fmla="*/ 255941772 w 501"/>
              <a:gd name="T51" fmla="*/ 920572751 h 1198"/>
              <a:gd name="T52" fmla="*/ 297371365 w 501"/>
              <a:gd name="T53" fmla="*/ 1019743876 h 1198"/>
              <a:gd name="T54" fmla="*/ 339721124 w 501"/>
              <a:gd name="T55" fmla="*/ 1104902841 h 1198"/>
              <a:gd name="T56" fmla="*/ 381150717 w 501"/>
              <a:gd name="T57" fmla="*/ 1176047569 h 1198"/>
              <a:gd name="T58" fmla="*/ 417056428 w 501"/>
              <a:gd name="T59" fmla="*/ 1231022664 h 1198"/>
              <a:gd name="T60" fmla="*/ 444675837 w 501"/>
              <a:gd name="T61" fmla="*/ 1269829162 h 1198"/>
              <a:gd name="T62" fmla="*/ 460326355 w 501"/>
              <a:gd name="T63" fmla="*/ 1289232931 h 119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501" h="1198">
                <a:moveTo>
                  <a:pt x="501" y="1198"/>
                </a:moveTo>
                <a:lnTo>
                  <a:pt x="451" y="1158"/>
                </a:lnTo>
                <a:lnTo>
                  <a:pt x="403" y="1115"/>
                </a:lnTo>
                <a:lnTo>
                  <a:pt x="359" y="1072"/>
                </a:lnTo>
                <a:lnTo>
                  <a:pt x="318" y="1027"/>
                </a:lnTo>
                <a:lnTo>
                  <a:pt x="281" y="983"/>
                </a:lnTo>
                <a:lnTo>
                  <a:pt x="248" y="938"/>
                </a:lnTo>
                <a:lnTo>
                  <a:pt x="217" y="896"/>
                </a:lnTo>
                <a:lnTo>
                  <a:pt x="190" y="853"/>
                </a:lnTo>
                <a:lnTo>
                  <a:pt x="167" y="814"/>
                </a:lnTo>
                <a:lnTo>
                  <a:pt x="147" y="777"/>
                </a:lnTo>
                <a:lnTo>
                  <a:pt x="129" y="743"/>
                </a:lnTo>
                <a:lnTo>
                  <a:pt x="115" y="714"/>
                </a:lnTo>
                <a:lnTo>
                  <a:pt x="105" y="689"/>
                </a:lnTo>
                <a:lnTo>
                  <a:pt x="97" y="669"/>
                </a:lnTo>
                <a:lnTo>
                  <a:pt x="92" y="654"/>
                </a:lnTo>
                <a:lnTo>
                  <a:pt x="71" y="583"/>
                </a:lnTo>
                <a:lnTo>
                  <a:pt x="56" y="518"/>
                </a:lnTo>
                <a:lnTo>
                  <a:pt x="45" y="454"/>
                </a:lnTo>
                <a:lnTo>
                  <a:pt x="39" y="396"/>
                </a:lnTo>
                <a:lnTo>
                  <a:pt x="36" y="343"/>
                </a:lnTo>
                <a:lnTo>
                  <a:pt x="36" y="294"/>
                </a:lnTo>
                <a:lnTo>
                  <a:pt x="37" y="251"/>
                </a:lnTo>
                <a:lnTo>
                  <a:pt x="41" y="212"/>
                </a:lnTo>
                <a:lnTo>
                  <a:pt x="46" y="180"/>
                </a:lnTo>
                <a:lnTo>
                  <a:pt x="52" y="151"/>
                </a:lnTo>
                <a:lnTo>
                  <a:pt x="57" y="129"/>
                </a:lnTo>
                <a:lnTo>
                  <a:pt x="61" y="114"/>
                </a:lnTo>
                <a:lnTo>
                  <a:pt x="65" y="105"/>
                </a:lnTo>
                <a:lnTo>
                  <a:pt x="66" y="101"/>
                </a:lnTo>
                <a:lnTo>
                  <a:pt x="0" y="63"/>
                </a:lnTo>
                <a:lnTo>
                  <a:pt x="241" y="0"/>
                </a:lnTo>
                <a:lnTo>
                  <a:pt x="306" y="245"/>
                </a:lnTo>
                <a:lnTo>
                  <a:pt x="230" y="200"/>
                </a:lnTo>
                <a:lnTo>
                  <a:pt x="229" y="203"/>
                </a:lnTo>
                <a:lnTo>
                  <a:pt x="226" y="208"/>
                </a:lnTo>
                <a:lnTo>
                  <a:pt x="221" y="217"/>
                </a:lnTo>
                <a:lnTo>
                  <a:pt x="216" y="231"/>
                </a:lnTo>
                <a:lnTo>
                  <a:pt x="209" y="249"/>
                </a:lnTo>
                <a:lnTo>
                  <a:pt x="203" y="272"/>
                </a:lnTo>
                <a:lnTo>
                  <a:pt x="196" y="300"/>
                </a:lnTo>
                <a:lnTo>
                  <a:pt x="192" y="332"/>
                </a:lnTo>
                <a:lnTo>
                  <a:pt x="189" y="369"/>
                </a:lnTo>
                <a:lnTo>
                  <a:pt x="187" y="413"/>
                </a:lnTo>
                <a:lnTo>
                  <a:pt x="187" y="462"/>
                </a:lnTo>
                <a:lnTo>
                  <a:pt x="191" y="516"/>
                </a:lnTo>
                <a:lnTo>
                  <a:pt x="199" y="578"/>
                </a:lnTo>
                <a:lnTo>
                  <a:pt x="209" y="638"/>
                </a:lnTo>
                <a:lnTo>
                  <a:pt x="222" y="696"/>
                </a:lnTo>
                <a:lnTo>
                  <a:pt x="239" y="751"/>
                </a:lnTo>
                <a:lnTo>
                  <a:pt x="257" y="804"/>
                </a:lnTo>
                <a:lnTo>
                  <a:pt x="278" y="854"/>
                </a:lnTo>
                <a:lnTo>
                  <a:pt x="300" y="901"/>
                </a:lnTo>
                <a:lnTo>
                  <a:pt x="323" y="946"/>
                </a:lnTo>
                <a:lnTo>
                  <a:pt x="346" y="987"/>
                </a:lnTo>
                <a:lnTo>
                  <a:pt x="369" y="1025"/>
                </a:lnTo>
                <a:lnTo>
                  <a:pt x="392" y="1060"/>
                </a:lnTo>
                <a:lnTo>
                  <a:pt x="414" y="1091"/>
                </a:lnTo>
                <a:lnTo>
                  <a:pt x="434" y="1119"/>
                </a:lnTo>
                <a:lnTo>
                  <a:pt x="453" y="1142"/>
                </a:lnTo>
                <a:lnTo>
                  <a:pt x="469" y="1161"/>
                </a:lnTo>
                <a:lnTo>
                  <a:pt x="483" y="1178"/>
                </a:lnTo>
                <a:lnTo>
                  <a:pt x="493" y="1189"/>
                </a:lnTo>
                <a:lnTo>
                  <a:pt x="500" y="1196"/>
                </a:lnTo>
                <a:lnTo>
                  <a:pt x="501" y="1198"/>
                </a:lnTo>
                <a:close/>
              </a:path>
            </a:pathLst>
          </a:custGeom>
          <a:gradFill rotWithShape="1">
            <a:gsLst>
              <a:gs pos="0">
                <a:srgbClr val="53E1B8">
                  <a:alpha val="70000"/>
                </a:srgbClr>
              </a:gs>
              <a:gs pos="100000">
                <a:srgbClr val="008080"/>
              </a:gs>
            </a:gsLst>
            <a:lin ang="5400000" scaled="1"/>
          </a:gradFill>
          <a:ln>
            <a:noFill/>
          </a:ln>
          <a:effectLst>
            <a:outerShdw dist="107763" dir="2700000" algn="ctr" rotWithShape="0">
              <a:srgbClr val="000000">
                <a:alpha val="50000"/>
              </a:srgbClr>
            </a:outerShdw>
          </a:effectLst>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pic>
        <p:nvPicPr>
          <p:cNvPr id="32" name="Picture 4" descr="C:\Users\FGJ\Pictures\doctor.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67018" y="3987952"/>
            <a:ext cx="944660" cy="944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TextBox 32"/>
          <p:cNvSpPr txBox="1"/>
          <p:nvPr/>
        </p:nvSpPr>
        <p:spPr>
          <a:xfrm>
            <a:off x="201548" y="5209028"/>
            <a:ext cx="1475423" cy="307777"/>
          </a:xfrm>
          <a:prstGeom prst="rect">
            <a:avLst/>
          </a:prstGeom>
          <a:noFill/>
        </p:spPr>
        <p:txBody>
          <a:bodyPr wrap="square" rtlCol="0">
            <a:spAutoFit/>
          </a:bodyPr>
          <a:lstStyle/>
          <a:p>
            <a:r>
              <a:rPr lang="zh-CN" altLang="en-US" sz="1400" dirty="0" smtClean="0"/>
              <a:t>知识的传播应用</a:t>
            </a:r>
            <a:endParaRPr lang="zh-CN" altLang="en-US" sz="1400" dirty="0"/>
          </a:p>
        </p:txBody>
      </p:sp>
      <p:sp>
        <p:nvSpPr>
          <p:cNvPr id="34" name="TextBox 33"/>
          <p:cNvSpPr txBox="1"/>
          <p:nvPr/>
        </p:nvSpPr>
        <p:spPr>
          <a:xfrm>
            <a:off x="7291526" y="5274068"/>
            <a:ext cx="1395274" cy="738664"/>
          </a:xfrm>
          <a:prstGeom prst="rect">
            <a:avLst/>
          </a:prstGeom>
          <a:noFill/>
        </p:spPr>
        <p:txBody>
          <a:bodyPr wrap="square" rtlCol="0">
            <a:spAutoFit/>
          </a:bodyPr>
          <a:lstStyle/>
          <a:p>
            <a:r>
              <a:rPr lang="zh-CN" altLang="en-US" sz="1400" dirty="0" smtClean="0"/>
              <a:t>满足常见病诊疗需求的高质量的医疗服务</a:t>
            </a:r>
            <a:endParaRPr lang="zh-CN" altLang="en-US" sz="1400" dirty="0"/>
          </a:p>
        </p:txBody>
      </p:sp>
      <p:sp>
        <p:nvSpPr>
          <p:cNvPr id="35" name="TextBox 34"/>
          <p:cNvSpPr txBox="1"/>
          <p:nvPr/>
        </p:nvSpPr>
        <p:spPr>
          <a:xfrm>
            <a:off x="127654" y="4006795"/>
            <a:ext cx="1747084" cy="307777"/>
          </a:xfrm>
          <a:prstGeom prst="rect">
            <a:avLst/>
          </a:prstGeom>
          <a:noFill/>
        </p:spPr>
        <p:txBody>
          <a:bodyPr wrap="square" rtlCol="0">
            <a:spAutoFit/>
          </a:bodyPr>
          <a:lstStyle/>
          <a:p>
            <a:r>
              <a:rPr lang="zh-CN" altLang="en-US" sz="1400" dirty="0" smtClean="0"/>
              <a:t>临床数据获取利用</a:t>
            </a:r>
            <a:endParaRPr lang="zh-CN" altLang="en-US" sz="1400" dirty="0"/>
          </a:p>
        </p:txBody>
      </p:sp>
      <p:sp>
        <p:nvSpPr>
          <p:cNvPr id="36" name="Freeform 5"/>
          <p:cNvSpPr>
            <a:spLocks/>
          </p:cNvSpPr>
          <p:nvPr/>
        </p:nvSpPr>
        <p:spPr bwMode="gray">
          <a:xfrm rot="9488641" flipV="1">
            <a:off x="2696581" y="4745642"/>
            <a:ext cx="1181157" cy="729873"/>
          </a:xfrm>
          <a:custGeom>
            <a:avLst/>
            <a:gdLst>
              <a:gd name="T0" fmla="*/ 0 w 952"/>
              <a:gd name="T1" fmla="*/ 526266145 h 947"/>
              <a:gd name="T2" fmla="*/ 345884087 w 952"/>
              <a:gd name="T3" fmla="*/ 411407017 h 947"/>
              <a:gd name="T4" fmla="*/ 344072774 w 952"/>
              <a:gd name="T5" fmla="*/ 467792407 h 947"/>
              <a:gd name="T6" fmla="*/ 351316681 w 952"/>
              <a:gd name="T7" fmla="*/ 467792407 h 947"/>
              <a:gd name="T8" fmla="*/ 371237087 w 952"/>
              <a:gd name="T9" fmla="*/ 467792407 h 947"/>
              <a:gd name="T10" fmla="*/ 407455274 w 952"/>
              <a:gd name="T11" fmla="*/ 467096569 h 947"/>
              <a:gd name="T12" fmla="*/ 452727335 w 952"/>
              <a:gd name="T13" fmla="*/ 464311549 h 947"/>
              <a:gd name="T14" fmla="*/ 508865928 w 952"/>
              <a:gd name="T15" fmla="*/ 460831526 h 947"/>
              <a:gd name="T16" fmla="*/ 572247082 w 952"/>
              <a:gd name="T17" fmla="*/ 454566483 h 947"/>
              <a:gd name="T18" fmla="*/ 644683455 w 952"/>
              <a:gd name="T19" fmla="*/ 446213092 h 947"/>
              <a:gd name="T20" fmla="*/ 722553768 w 952"/>
              <a:gd name="T21" fmla="*/ 435771353 h 947"/>
              <a:gd name="T22" fmla="*/ 804044015 w 952"/>
              <a:gd name="T23" fmla="*/ 421152084 h 947"/>
              <a:gd name="T24" fmla="*/ 890968202 w 952"/>
              <a:gd name="T25" fmla="*/ 402356954 h 947"/>
              <a:gd name="T26" fmla="*/ 977891043 w 952"/>
              <a:gd name="T27" fmla="*/ 380777638 h 947"/>
              <a:gd name="T28" fmla="*/ 1063003916 w 952"/>
              <a:gd name="T29" fmla="*/ 353629117 h 947"/>
              <a:gd name="T30" fmla="*/ 1149928103 w 952"/>
              <a:gd name="T31" fmla="*/ 322303066 h 947"/>
              <a:gd name="T32" fmla="*/ 1247717476 w 952"/>
              <a:gd name="T33" fmla="*/ 281928620 h 947"/>
              <a:gd name="T34" fmla="*/ 1334640317 w 952"/>
              <a:gd name="T35" fmla="*/ 243641688 h 947"/>
              <a:gd name="T36" fmla="*/ 1412509284 w 952"/>
              <a:gd name="T37" fmla="*/ 207443937 h 947"/>
              <a:gd name="T38" fmla="*/ 1477703096 w 952"/>
              <a:gd name="T39" fmla="*/ 173333701 h 947"/>
              <a:gd name="T40" fmla="*/ 1533840344 w 952"/>
              <a:gd name="T41" fmla="*/ 142008484 h 947"/>
              <a:gd name="T42" fmla="*/ 1580925063 w 952"/>
              <a:gd name="T43" fmla="*/ 114163290 h 947"/>
              <a:gd name="T44" fmla="*/ 1620764530 w 952"/>
              <a:gd name="T45" fmla="*/ 87711441 h 947"/>
              <a:gd name="T46" fmla="*/ 1653361437 w 952"/>
              <a:gd name="T47" fmla="*/ 65435454 h 947"/>
              <a:gd name="T48" fmla="*/ 1676903124 w 952"/>
              <a:gd name="T49" fmla="*/ 45943651 h 947"/>
              <a:gd name="T50" fmla="*/ 1695012217 w 952"/>
              <a:gd name="T51" fmla="*/ 29236869 h 947"/>
              <a:gd name="T52" fmla="*/ 1709498684 w 952"/>
              <a:gd name="T53" fmla="*/ 16706782 h 947"/>
              <a:gd name="T54" fmla="*/ 1718553904 w 952"/>
              <a:gd name="T55" fmla="*/ 8353391 h 947"/>
              <a:gd name="T56" fmla="*/ 1723986497 w 952"/>
              <a:gd name="T57" fmla="*/ 1392510 h 947"/>
              <a:gd name="T58" fmla="*/ 1723986497 w 952"/>
              <a:gd name="T59" fmla="*/ 0 h 947"/>
              <a:gd name="T60" fmla="*/ 1723986497 w 952"/>
              <a:gd name="T61" fmla="*/ 2784186 h 947"/>
              <a:gd name="T62" fmla="*/ 1720365217 w 952"/>
              <a:gd name="T63" fmla="*/ 11834249 h 947"/>
              <a:gd name="T64" fmla="*/ 1716742591 w 952"/>
              <a:gd name="T65" fmla="*/ 25060173 h 947"/>
              <a:gd name="T66" fmla="*/ 1705877404 w 952"/>
              <a:gd name="T67" fmla="*/ 43159466 h 947"/>
              <a:gd name="T68" fmla="*/ 1695012217 w 952"/>
              <a:gd name="T69" fmla="*/ 64738781 h 947"/>
              <a:gd name="T70" fmla="*/ 1678713091 w 952"/>
              <a:gd name="T71" fmla="*/ 90495627 h 947"/>
              <a:gd name="T72" fmla="*/ 1655171404 w 952"/>
              <a:gd name="T73" fmla="*/ 119732496 h 947"/>
              <a:gd name="T74" fmla="*/ 1628008437 w 952"/>
              <a:gd name="T75" fmla="*/ 151057713 h 947"/>
              <a:gd name="T76" fmla="*/ 1595411531 w 952"/>
              <a:gd name="T77" fmla="*/ 183775440 h 947"/>
              <a:gd name="T78" fmla="*/ 1551949437 w 952"/>
              <a:gd name="T79" fmla="*/ 219277352 h 947"/>
              <a:gd name="T80" fmla="*/ 1503056096 w 952"/>
              <a:gd name="T81" fmla="*/ 256171774 h 947"/>
              <a:gd name="T82" fmla="*/ 1445106190 w 952"/>
              <a:gd name="T83" fmla="*/ 293066197 h 947"/>
              <a:gd name="T84" fmla="*/ 1379913723 w 952"/>
              <a:gd name="T85" fmla="*/ 330657291 h 947"/>
              <a:gd name="T86" fmla="*/ 1302044756 w 952"/>
              <a:gd name="T87" fmla="*/ 368247551 h 947"/>
              <a:gd name="T88" fmla="*/ 1215120570 w 952"/>
              <a:gd name="T89" fmla="*/ 405141974 h 947"/>
              <a:gd name="T90" fmla="*/ 1110087290 w 952"/>
              <a:gd name="T91" fmla="*/ 443428072 h 947"/>
              <a:gd name="T92" fmla="*/ 1005055356 w 952"/>
              <a:gd name="T93" fmla="*/ 476841636 h 947"/>
              <a:gd name="T94" fmla="*/ 905454669 w 952"/>
              <a:gd name="T95" fmla="*/ 505382667 h 947"/>
              <a:gd name="T96" fmla="*/ 809476609 w 952"/>
              <a:gd name="T97" fmla="*/ 529747003 h 947"/>
              <a:gd name="T98" fmla="*/ 717119829 w 952"/>
              <a:gd name="T99" fmla="*/ 549934643 h 947"/>
              <a:gd name="T100" fmla="*/ 633818268 w 952"/>
              <a:gd name="T101" fmla="*/ 565945588 h 947"/>
              <a:gd name="T102" fmla="*/ 555949301 w 952"/>
              <a:gd name="T103" fmla="*/ 578475674 h 947"/>
              <a:gd name="T104" fmla="*/ 488945521 w 952"/>
              <a:gd name="T105" fmla="*/ 588221575 h 947"/>
              <a:gd name="T106" fmla="*/ 430996961 w 952"/>
              <a:gd name="T107" fmla="*/ 595182457 h 947"/>
              <a:gd name="T108" fmla="*/ 383913587 w 952"/>
              <a:gd name="T109" fmla="*/ 600054990 h 947"/>
              <a:gd name="T110" fmla="*/ 347695400 w 952"/>
              <a:gd name="T111" fmla="*/ 602840010 h 947"/>
              <a:gd name="T112" fmla="*/ 327774994 w 952"/>
              <a:gd name="T113" fmla="*/ 604231686 h 947"/>
              <a:gd name="T114" fmla="*/ 318719774 w 952"/>
              <a:gd name="T115" fmla="*/ 604231686 h 947"/>
              <a:gd name="T116" fmla="*/ 302421994 w 952"/>
              <a:gd name="T117" fmla="*/ 659225400 h 947"/>
              <a:gd name="T118" fmla="*/ 0 w 952"/>
              <a:gd name="T119" fmla="*/ 526266145 h 947"/>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952" h="947">
                <a:moveTo>
                  <a:pt x="0" y="756"/>
                </a:moveTo>
                <a:lnTo>
                  <a:pt x="191" y="591"/>
                </a:lnTo>
                <a:lnTo>
                  <a:pt x="190" y="672"/>
                </a:lnTo>
                <a:lnTo>
                  <a:pt x="194" y="672"/>
                </a:lnTo>
                <a:lnTo>
                  <a:pt x="205" y="672"/>
                </a:lnTo>
                <a:lnTo>
                  <a:pt x="225" y="671"/>
                </a:lnTo>
                <a:lnTo>
                  <a:pt x="250" y="667"/>
                </a:lnTo>
                <a:lnTo>
                  <a:pt x="281" y="662"/>
                </a:lnTo>
                <a:lnTo>
                  <a:pt x="316" y="653"/>
                </a:lnTo>
                <a:lnTo>
                  <a:pt x="356" y="641"/>
                </a:lnTo>
                <a:lnTo>
                  <a:pt x="399" y="626"/>
                </a:lnTo>
                <a:lnTo>
                  <a:pt x="444" y="605"/>
                </a:lnTo>
                <a:lnTo>
                  <a:pt x="492" y="578"/>
                </a:lnTo>
                <a:lnTo>
                  <a:pt x="540" y="547"/>
                </a:lnTo>
                <a:lnTo>
                  <a:pt x="587" y="508"/>
                </a:lnTo>
                <a:lnTo>
                  <a:pt x="635" y="463"/>
                </a:lnTo>
                <a:lnTo>
                  <a:pt x="689" y="405"/>
                </a:lnTo>
                <a:lnTo>
                  <a:pt x="737" y="350"/>
                </a:lnTo>
                <a:lnTo>
                  <a:pt x="780" y="298"/>
                </a:lnTo>
                <a:lnTo>
                  <a:pt x="816" y="249"/>
                </a:lnTo>
                <a:lnTo>
                  <a:pt x="847" y="204"/>
                </a:lnTo>
                <a:lnTo>
                  <a:pt x="873" y="164"/>
                </a:lnTo>
                <a:lnTo>
                  <a:pt x="895" y="126"/>
                </a:lnTo>
                <a:lnTo>
                  <a:pt x="913" y="94"/>
                </a:lnTo>
                <a:lnTo>
                  <a:pt x="926" y="66"/>
                </a:lnTo>
                <a:lnTo>
                  <a:pt x="936" y="42"/>
                </a:lnTo>
                <a:lnTo>
                  <a:pt x="944" y="24"/>
                </a:lnTo>
                <a:lnTo>
                  <a:pt x="949" y="12"/>
                </a:lnTo>
                <a:lnTo>
                  <a:pt x="952" y="2"/>
                </a:lnTo>
                <a:lnTo>
                  <a:pt x="952" y="0"/>
                </a:lnTo>
                <a:lnTo>
                  <a:pt x="952" y="4"/>
                </a:lnTo>
                <a:lnTo>
                  <a:pt x="950" y="17"/>
                </a:lnTo>
                <a:lnTo>
                  <a:pt x="948" y="36"/>
                </a:lnTo>
                <a:lnTo>
                  <a:pt x="942" y="62"/>
                </a:lnTo>
                <a:lnTo>
                  <a:pt x="936" y="93"/>
                </a:lnTo>
                <a:lnTo>
                  <a:pt x="927" y="130"/>
                </a:lnTo>
                <a:lnTo>
                  <a:pt x="914" y="172"/>
                </a:lnTo>
                <a:lnTo>
                  <a:pt x="899" y="217"/>
                </a:lnTo>
                <a:lnTo>
                  <a:pt x="881" y="264"/>
                </a:lnTo>
                <a:lnTo>
                  <a:pt x="857" y="315"/>
                </a:lnTo>
                <a:lnTo>
                  <a:pt x="830" y="368"/>
                </a:lnTo>
                <a:lnTo>
                  <a:pt x="798" y="421"/>
                </a:lnTo>
                <a:lnTo>
                  <a:pt x="762" y="475"/>
                </a:lnTo>
                <a:lnTo>
                  <a:pt x="719" y="529"/>
                </a:lnTo>
                <a:lnTo>
                  <a:pt x="671" y="582"/>
                </a:lnTo>
                <a:lnTo>
                  <a:pt x="613" y="637"/>
                </a:lnTo>
                <a:lnTo>
                  <a:pt x="555" y="685"/>
                </a:lnTo>
                <a:lnTo>
                  <a:pt x="500" y="726"/>
                </a:lnTo>
                <a:lnTo>
                  <a:pt x="447" y="761"/>
                </a:lnTo>
                <a:lnTo>
                  <a:pt x="396" y="790"/>
                </a:lnTo>
                <a:lnTo>
                  <a:pt x="350" y="813"/>
                </a:lnTo>
                <a:lnTo>
                  <a:pt x="307" y="831"/>
                </a:lnTo>
                <a:lnTo>
                  <a:pt x="270" y="845"/>
                </a:lnTo>
                <a:lnTo>
                  <a:pt x="238" y="855"/>
                </a:lnTo>
                <a:lnTo>
                  <a:pt x="212" y="862"/>
                </a:lnTo>
                <a:lnTo>
                  <a:pt x="192" y="866"/>
                </a:lnTo>
                <a:lnTo>
                  <a:pt x="181" y="868"/>
                </a:lnTo>
                <a:lnTo>
                  <a:pt x="176" y="868"/>
                </a:lnTo>
                <a:lnTo>
                  <a:pt x="167" y="947"/>
                </a:lnTo>
                <a:lnTo>
                  <a:pt x="0" y="756"/>
                </a:lnTo>
                <a:close/>
              </a:path>
            </a:pathLst>
          </a:custGeom>
          <a:gradFill rotWithShape="1">
            <a:gsLst>
              <a:gs pos="0">
                <a:srgbClr val="66CCFF">
                  <a:alpha val="70000"/>
                </a:srgbClr>
              </a:gs>
              <a:gs pos="100000">
                <a:srgbClr val="3366FF"/>
              </a:gs>
            </a:gsLst>
            <a:lin ang="0" scaled="1"/>
          </a:gradFill>
          <a:ln>
            <a:noFill/>
          </a:ln>
          <a:effectLst>
            <a:outerShdw dist="107763" dir="2700000" algn="ctr" rotWithShape="0">
              <a:srgbClr val="000000">
                <a:alpha val="50000"/>
              </a:srgbClr>
            </a:outerShdw>
          </a:effectLst>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sp>
        <p:nvSpPr>
          <p:cNvPr id="37" name="Freeform 5"/>
          <p:cNvSpPr>
            <a:spLocks/>
          </p:cNvSpPr>
          <p:nvPr/>
        </p:nvSpPr>
        <p:spPr bwMode="gray">
          <a:xfrm rot="9488641" flipV="1">
            <a:off x="5628972" y="4724827"/>
            <a:ext cx="1181157" cy="729873"/>
          </a:xfrm>
          <a:custGeom>
            <a:avLst/>
            <a:gdLst>
              <a:gd name="T0" fmla="*/ 0 w 952"/>
              <a:gd name="T1" fmla="*/ 526266145 h 947"/>
              <a:gd name="T2" fmla="*/ 345884087 w 952"/>
              <a:gd name="T3" fmla="*/ 411407017 h 947"/>
              <a:gd name="T4" fmla="*/ 344072774 w 952"/>
              <a:gd name="T5" fmla="*/ 467792407 h 947"/>
              <a:gd name="T6" fmla="*/ 351316681 w 952"/>
              <a:gd name="T7" fmla="*/ 467792407 h 947"/>
              <a:gd name="T8" fmla="*/ 371237087 w 952"/>
              <a:gd name="T9" fmla="*/ 467792407 h 947"/>
              <a:gd name="T10" fmla="*/ 407455274 w 952"/>
              <a:gd name="T11" fmla="*/ 467096569 h 947"/>
              <a:gd name="T12" fmla="*/ 452727335 w 952"/>
              <a:gd name="T13" fmla="*/ 464311549 h 947"/>
              <a:gd name="T14" fmla="*/ 508865928 w 952"/>
              <a:gd name="T15" fmla="*/ 460831526 h 947"/>
              <a:gd name="T16" fmla="*/ 572247082 w 952"/>
              <a:gd name="T17" fmla="*/ 454566483 h 947"/>
              <a:gd name="T18" fmla="*/ 644683455 w 952"/>
              <a:gd name="T19" fmla="*/ 446213092 h 947"/>
              <a:gd name="T20" fmla="*/ 722553768 w 952"/>
              <a:gd name="T21" fmla="*/ 435771353 h 947"/>
              <a:gd name="T22" fmla="*/ 804044015 w 952"/>
              <a:gd name="T23" fmla="*/ 421152084 h 947"/>
              <a:gd name="T24" fmla="*/ 890968202 w 952"/>
              <a:gd name="T25" fmla="*/ 402356954 h 947"/>
              <a:gd name="T26" fmla="*/ 977891043 w 952"/>
              <a:gd name="T27" fmla="*/ 380777638 h 947"/>
              <a:gd name="T28" fmla="*/ 1063003916 w 952"/>
              <a:gd name="T29" fmla="*/ 353629117 h 947"/>
              <a:gd name="T30" fmla="*/ 1149928103 w 952"/>
              <a:gd name="T31" fmla="*/ 322303066 h 947"/>
              <a:gd name="T32" fmla="*/ 1247717476 w 952"/>
              <a:gd name="T33" fmla="*/ 281928620 h 947"/>
              <a:gd name="T34" fmla="*/ 1334640317 w 952"/>
              <a:gd name="T35" fmla="*/ 243641688 h 947"/>
              <a:gd name="T36" fmla="*/ 1412509284 w 952"/>
              <a:gd name="T37" fmla="*/ 207443937 h 947"/>
              <a:gd name="T38" fmla="*/ 1477703096 w 952"/>
              <a:gd name="T39" fmla="*/ 173333701 h 947"/>
              <a:gd name="T40" fmla="*/ 1533840344 w 952"/>
              <a:gd name="T41" fmla="*/ 142008484 h 947"/>
              <a:gd name="T42" fmla="*/ 1580925063 w 952"/>
              <a:gd name="T43" fmla="*/ 114163290 h 947"/>
              <a:gd name="T44" fmla="*/ 1620764530 w 952"/>
              <a:gd name="T45" fmla="*/ 87711441 h 947"/>
              <a:gd name="T46" fmla="*/ 1653361437 w 952"/>
              <a:gd name="T47" fmla="*/ 65435454 h 947"/>
              <a:gd name="T48" fmla="*/ 1676903124 w 952"/>
              <a:gd name="T49" fmla="*/ 45943651 h 947"/>
              <a:gd name="T50" fmla="*/ 1695012217 w 952"/>
              <a:gd name="T51" fmla="*/ 29236869 h 947"/>
              <a:gd name="T52" fmla="*/ 1709498684 w 952"/>
              <a:gd name="T53" fmla="*/ 16706782 h 947"/>
              <a:gd name="T54" fmla="*/ 1718553904 w 952"/>
              <a:gd name="T55" fmla="*/ 8353391 h 947"/>
              <a:gd name="T56" fmla="*/ 1723986497 w 952"/>
              <a:gd name="T57" fmla="*/ 1392510 h 947"/>
              <a:gd name="T58" fmla="*/ 1723986497 w 952"/>
              <a:gd name="T59" fmla="*/ 0 h 947"/>
              <a:gd name="T60" fmla="*/ 1723986497 w 952"/>
              <a:gd name="T61" fmla="*/ 2784186 h 947"/>
              <a:gd name="T62" fmla="*/ 1720365217 w 952"/>
              <a:gd name="T63" fmla="*/ 11834249 h 947"/>
              <a:gd name="T64" fmla="*/ 1716742591 w 952"/>
              <a:gd name="T65" fmla="*/ 25060173 h 947"/>
              <a:gd name="T66" fmla="*/ 1705877404 w 952"/>
              <a:gd name="T67" fmla="*/ 43159466 h 947"/>
              <a:gd name="T68" fmla="*/ 1695012217 w 952"/>
              <a:gd name="T69" fmla="*/ 64738781 h 947"/>
              <a:gd name="T70" fmla="*/ 1678713091 w 952"/>
              <a:gd name="T71" fmla="*/ 90495627 h 947"/>
              <a:gd name="T72" fmla="*/ 1655171404 w 952"/>
              <a:gd name="T73" fmla="*/ 119732496 h 947"/>
              <a:gd name="T74" fmla="*/ 1628008437 w 952"/>
              <a:gd name="T75" fmla="*/ 151057713 h 947"/>
              <a:gd name="T76" fmla="*/ 1595411531 w 952"/>
              <a:gd name="T77" fmla="*/ 183775440 h 947"/>
              <a:gd name="T78" fmla="*/ 1551949437 w 952"/>
              <a:gd name="T79" fmla="*/ 219277352 h 947"/>
              <a:gd name="T80" fmla="*/ 1503056096 w 952"/>
              <a:gd name="T81" fmla="*/ 256171774 h 947"/>
              <a:gd name="T82" fmla="*/ 1445106190 w 952"/>
              <a:gd name="T83" fmla="*/ 293066197 h 947"/>
              <a:gd name="T84" fmla="*/ 1379913723 w 952"/>
              <a:gd name="T85" fmla="*/ 330657291 h 947"/>
              <a:gd name="T86" fmla="*/ 1302044756 w 952"/>
              <a:gd name="T87" fmla="*/ 368247551 h 947"/>
              <a:gd name="T88" fmla="*/ 1215120570 w 952"/>
              <a:gd name="T89" fmla="*/ 405141974 h 947"/>
              <a:gd name="T90" fmla="*/ 1110087290 w 952"/>
              <a:gd name="T91" fmla="*/ 443428072 h 947"/>
              <a:gd name="T92" fmla="*/ 1005055356 w 952"/>
              <a:gd name="T93" fmla="*/ 476841636 h 947"/>
              <a:gd name="T94" fmla="*/ 905454669 w 952"/>
              <a:gd name="T95" fmla="*/ 505382667 h 947"/>
              <a:gd name="T96" fmla="*/ 809476609 w 952"/>
              <a:gd name="T97" fmla="*/ 529747003 h 947"/>
              <a:gd name="T98" fmla="*/ 717119829 w 952"/>
              <a:gd name="T99" fmla="*/ 549934643 h 947"/>
              <a:gd name="T100" fmla="*/ 633818268 w 952"/>
              <a:gd name="T101" fmla="*/ 565945588 h 947"/>
              <a:gd name="T102" fmla="*/ 555949301 w 952"/>
              <a:gd name="T103" fmla="*/ 578475674 h 947"/>
              <a:gd name="T104" fmla="*/ 488945521 w 952"/>
              <a:gd name="T105" fmla="*/ 588221575 h 947"/>
              <a:gd name="T106" fmla="*/ 430996961 w 952"/>
              <a:gd name="T107" fmla="*/ 595182457 h 947"/>
              <a:gd name="T108" fmla="*/ 383913587 w 952"/>
              <a:gd name="T109" fmla="*/ 600054990 h 947"/>
              <a:gd name="T110" fmla="*/ 347695400 w 952"/>
              <a:gd name="T111" fmla="*/ 602840010 h 947"/>
              <a:gd name="T112" fmla="*/ 327774994 w 952"/>
              <a:gd name="T113" fmla="*/ 604231686 h 947"/>
              <a:gd name="T114" fmla="*/ 318719774 w 952"/>
              <a:gd name="T115" fmla="*/ 604231686 h 947"/>
              <a:gd name="T116" fmla="*/ 302421994 w 952"/>
              <a:gd name="T117" fmla="*/ 659225400 h 947"/>
              <a:gd name="T118" fmla="*/ 0 w 952"/>
              <a:gd name="T119" fmla="*/ 526266145 h 947"/>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952" h="947">
                <a:moveTo>
                  <a:pt x="0" y="756"/>
                </a:moveTo>
                <a:lnTo>
                  <a:pt x="191" y="591"/>
                </a:lnTo>
                <a:lnTo>
                  <a:pt x="190" y="672"/>
                </a:lnTo>
                <a:lnTo>
                  <a:pt x="194" y="672"/>
                </a:lnTo>
                <a:lnTo>
                  <a:pt x="205" y="672"/>
                </a:lnTo>
                <a:lnTo>
                  <a:pt x="225" y="671"/>
                </a:lnTo>
                <a:lnTo>
                  <a:pt x="250" y="667"/>
                </a:lnTo>
                <a:lnTo>
                  <a:pt x="281" y="662"/>
                </a:lnTo>
                <a:lnTo>
                  <a:pt x="316" y="653"/>
                </a:lnTo>
                <a:lnTo>
                  <a:pt x="356" y="641"/>
                </a:lnTo>
                <a:lnTo>
                  <a:pt x="399" y="626"/>
                </a:lnTo>
                <a:lnTo>
                  <a:pt x="444" y="605"/>
                </a:lnTo>
                <a:lnTo>
                  <a:pt x="492" y="578"/>
                </a:lnTo>
                <a:lnTo>
                  <a:pt x="540" y="547"/>
                </a:lnTo>
                <a:lnTo>
                  <a:pt x="587" y="508"/>
                </a:lnTo>
                <a:lnTo>
                  <a:pt x="635" y="463"/>
                </a:lnTo>
                <a:lnTo>
                  <a:pt x="689" y="405"/>
                </a:lnTo>
                <a:lnTo>
                  <a:pt x="737" y="350"/>
                </a:lnTo>
                <a:lnTo>
                  <a:pt x="780" y="298"/>
                </a:lnTo>
                <a:lnTo>
                  <a:pt x="816" y="249"/>
                </a:lnTo>
                <a:lnTo>
                  <a:pt x="847" y="204"/>
                </a:lnTo>
                <a:lnTo>
                  <a:pt x="873" y="164"/>
                </a:lnTo>
                <a:lnTo>
                  <a:pt x="895" y="126"/>
                </a:lnTo>
                <a:lnTo>
                  <a:pt x="913" y="94"/>
                </a:lnTo>
                <a:lnTo>
                  <a:pt x="926" y="66"/>
                </a:lnTo>
                <a:lnTo>
                  <a:pt x="936" y="42"/>
                </a:lnTo>
                <a:lnTo>
                  <a:pt x="944" y="24"/>
                </a:lnTo>
                <a:lnTo>
                  <a:pt x="949" y="12"/>
                </a:lnTo>
                <a:lnTo>
                  <a:pt x="952" y="2"/>
                </a:lnTo>
                <a:lnTo>
                  <a:pt x="952" y="0"/>
                </a:lnTo>
                <a:lnTo>
                  <a:pt x="952" y="4"/>
                </a:lnTo>
                <a:lnTo>
                  <a:pt x="950" y="17"/>
                </a:lnTo>
                <a:lnTo>
                  <a:pt x="948" y="36"/>
                </a:lnTo>
                <a:lnTo>
                  <a:pt x="942" y="62"/>
                </a:lnTo>
                <a:lnTo>
                  <a:pt x="936" y="93"/>
                </a:lnTo>
                <a:lnTo>
                  <a:pt x="927" y="130"/>
                </a:lnTo>
                <a:lnTo>
                  <a:pt x="914" y="172"/>
                </a:lnTo>
                <a:lnTo>
                  <a:pt x="899" y="217"/>
                </a:lnTo>
                <a:lnTo>
                  <a:pt x="881" y="264"/>
                </a:lnTo>
                <a:lnTo>
                  <a:pt x="857" y="315"/>
                </a:lnTo>
                <a:lnTo>
                  <a:pt x="830" y="368"/>
                </a:lnTo>
                <a:lnTo>
                  <a:pt x="798" y="421"/>
                </a:lnTo>
                <a:lnTo>
                  <a:pt x="762" y="475"/>
                </a:lnTo>
                <a:lnTo>
                  <a:pt x="719" y="529"/>
                </a:lnTo>
                <a:lnTo>
                  <a:pt x="671" y="582"/>
                </a:lnTo>
                <a:lnTo>
                  <a:pt x="613" y="637"/>
                </a:lnTo>
                <a:lnTo>
                  <a:pt x="555" y="685"/>
                </a:lnTo>
                <a:lnTo>
                  <a:pt x="500" y="726"/>
                </a:lnTo>
                <a:lnTo>
                  <a:pt x="447" y="761"/>
                </a:lnTo>
                <a:lnTo>
                  <a:pt x="396" y="790"/>
                </a:lnTo>
                <a:lnTo>
                  <a:pt x="350" y="813"/>
                </a:lnTo>
                <a:lnTo>
                  <a:pt x="307" y="831"/>
                </a:lnTo>
                <a:lnTo>
                  <a:pt x="270" y="845"/>
                </a:lnTo>
                <a:lnTo>
                  <a:pt x="238" y="855"/>
                </a:lnTo>
                <a:lnTo>
                  <a:pt x="212" y="862"/>
                </a:lnTo>
                <a:lnTo>
                  <a:pt x="192" y="866"/>
                </a:lnTo>
                <a:lnTo>
                  <a:pt x="181" y="868"/>
                </a:lnTo>
                <a:lnTo>
                  <a:pt x="176" y="868"/>
                </a:lnTo>
                <a:lnTo>
                  <a:pt x="167" y="947"/>
                </a:lnTo>
                <a:lnTo>
                  <a:pt x="0" y="756"/>
                </a:lnTo>
                <a:close/>
              </a:path>
            </a:pathLst>
          </a:custGeom>
          <a:gradFill rotWithShape="1">
            <a:gsLst>
              <a:gs pos="0">
                <a:srgbClr val="66CCFF">
                  <a:alpha val="70000"/>
                </a:srgbClr>
              </a:gs>
              <a:gs pos="100000">
                <a:srgbClr val="3366FF"/>
              </a:gs>
            </a:gsLst>
            <a:lin ang="0" scaled="1"/>
          </a:gradFill>
          <a:ln>
            <a:noFill/>
          </a:ln>
          <a:effectLst>
            <a:outerShdw dist="107763" dir="2700000" algn="ctr" rotWithShape="0">
              <a:srgbClr val="000000">
                <a:alpha val="50000"/>
              </a:srgbClr>
            </a:outerShdw>
          </a:effectLst>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sp>
        <p:nvSpPr>
          <p:cNvPr id="38" name="TextBox 37"/>
          <p:cNvSpPr txBox="1"/>
          <p:nvPr/>
        </p:nvSpPr>
        <p:spPr>
          <a:xfrm>
            <a:off x="7449728" y="4824675"/>
            <a:ext cx="758949" cy="338554"/>
          </a:xfrm>
          <a:prstGeom prst="rect">
            <a:avLst/>
          </a:prstGeom>
          <a:noFill/>
        </p:spPr>
        <p:txBody>
          <a:bodyPr wrap="square" rtlCol="0">
            <a:spAutoFit/>
          </a:bodyPr>
          <a:lstStyle/>
          <a:p>
            <a:r>
              <a:rPr lang="zh-CN" altLang="en-US" sz="1600" dirty="0" smtClean="0"/>
              <a:t>患者</a:t>
            </a:r>
            <a:endParaRPr lang="zh-CN" altLang="en-US" sz="1600" dirty="0"/>
          </a:p>
        </p:txBody>
      </p:sp>
      <p:sp>
        <p:nvSpPr>
          <p:cNvPr id="39" name="TextBox 38"/>
          <p:cNvSpPr txBox="1"/>
          <p:nvPr/>
        </p:nvSpPr>
        <p:spPr>
          <a:xfrm>
            <a:off x="409160" y="4575830"/>
            <a:ext cx="1184072" cy="307777"/>
          </a:xfrm>
          <a:prstGeom prst="rect">
            <a:avLst/>
          </a:prstGeom>
          <a:noFill/>
        </p:spPr>
        <p:txBody>
          <a:bodyPr wrap="square" rtlCol="0">
            <a:spAutoFit/>
          </a:bodyPr>
          <a:lstStyle/>
          <a:p>
            <a:r>
              <a:rPr lang="zh-CN" altLang="en-US" sz="1400" dirty="0" smtClean="0"/>
              <a:t>知识更新</a:t>
            </a:r>
            <a:endParaRPr lang="zh-CN" altLang="en-US" sz="1400" dirty="0"/>
          </a:p>
        </p:txBody>
      </p:sp>
      <p:sp>
        <p:nvSpPr>
          <p:cNvPr id="3" name="圆角矩形 2"/>
          <p:cNvSpPr/>
          <p:nvPr/>
        </p:nvSpPr>
        <p:spPr bwMode="auto">
          <a:xfrm>
            <a:off x="2049705" y="2228689"/>
            <a:ext cx="4680520" cy="576064"/>
          </a:xfrm>
          <a:prstGeom prst="roundRec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4" name="圆角矩形 3"/>
          <p:cNvSpPr/>
          <p:nvPr/>
        </p:nvSpPr>
        <p:spPr bwMode="auto">
          <a:xfrm>
            <a:off x="775361" y="1294547"/>
            <a:ext cx="2502273" cy="879977"/>
          </a:xfrm>
          <a:prstGeom prst="roundRec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b="1">
              <a:latin typeface="Arial" charset="0"/>
              <a:ea typeface="宋体" charset="-122"/>
            </a:endParaRPr>
          </a:p>
        </p:txBody>
      </p:sp>
      <p:sp>
        <p:nvSpPr>
          <p:cNvPr id="41" name="圆角矩形 40"/>
          <p:cNvSpPr/>
          <p:nvPr/>
        </p:nvSpPr>
        <p:spPr bwMode="auto">
          <a:xfrm>
            <a:off x="3287159" y="1294548"/>
            <a:ext cx="2502273" cy="879976"/>
          </a:xfrm>
          <a:prstGeom prst="roundRec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b="1">
              <a:solidFill>
                <a:schemeClr val="lt1"/>
              </a:solidFill>
              <a:latin typeface="Arial" charset="0"/>
              <a:ea typeface="宋体" charset="-122"/>
            </a:endParaRPr>
          </a:p>
        </p:txBody>
      </p:sp>
      <p:sp>
        <p:nvSpPr>
          <p:cNvPr id="42" name="圆角矩形 41"/>
          <p:cNvSpPr/>
          <p:nvPr/>
        </p:nvSpPr>
        <p:spPr bwMode="auto">
          <a:xfrm>
            <a:off x="5789432" y="1294546"/>
            <a:ext cx="2502273" cy="879976"/>
          </a:xfrm>
          <a:prstGeom prst="roundRec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b="1">
              <a:solidFill>
                <a:schemeClr val="lt1"/>
              </a:solidFill>
              <a:latin typeface="Arial" charset="0"/>
              <a:ea typeface="宋体" charset="-122"/>
            </a:endParaRPr>
          </a:p>
        </p:txBody>
      </p:sp>
      <p:sp>
        <p:nvSpPr>
          <p:cNvPr id="5" name="TextBox 4"/>
          <p:cNvSpPr txBox="1"/>
          <p:nvPr/>
        </p:nvSpPr>
        <p:spPr>
          <a:xfrm>
            <a:off x="2049705" y="2332055"/>
            <a:ext cx="4934775" cy="369332"/>
          </a:xfrm>
          <a:prstGeom prst="rect">
            <a:avLst/>
          </a:prstGeom>
          <a:noFill/>
        </p:spPr>
        <p:txBody>
          <a:bodyPr wrap="square" rtlCol="0">
            <a:spAutoFit/>
          </a:bodyPr>
          <a:lstStyle/>
          <a:p>
            <a:r>
              <a:rPr lang="en-US" altLang="zh-CN" dirty="0"/>
              <a:t>Three pillars for realizing the promise of CDS</a:t>
            </a:r>
          </a:p>
        </p:txBody>
      </p:sp>
      <p:sp>
        <p:nvSpPr>
          <p:cNvPr id="6" name="TextBox 5"/>
          <p:cNvSpPr txBox="1"/>
          <p:nvPr/>
        </p:nvSpPr>
        <p:spPr>
          <a:xfrm>
            <a:off x="878609" y="1305359"/>
            <a:ext cx="2253232" cy="923330"/>
          </a:xfrm>
          <a:prstGeom prst="rect">
            <a:avLst/>
          </a:prstGeom>
          <a:noFill/>
        </p:spPr>
        <p:txBody>
          <a:bodyPr wrap="square" rtlCol="0">
            <a:spAutoFit/>
          </a:bodyPr>
          <a:lstStyle/>
          <a:p>
            <a:r>
              <a:rPr lang="en-US" altLang="zh-CN" dirty="0"/>
              <a:t>1.Best Knowledge Available when needed</a:t>
            </a:r>
          </a:p>
        </p:txBody>
      </p:sp>
      <p:sp>
        <p:nvSpPr>
          <p:cNvPr id="9" name="TextBox 8"/>
          <p:cNvSpPr txBox="1"/>
          <p:nvPr/>
        </p:nvSpPr>
        <p:spPr>
          <a:xfrm>
            <a:off x="3397181" y="1411369"/>
            <a:ext cx="2277630" cy="646331"/>
          </a:xfrm>
          <a:prstGeom prst="rect">
            <a:avLst/>
          </a:prstGeom>
          <a:noFill/>
        </p:spPr>
        <p:txBody>
          <a:bodyPr wrap="square" rtlCol="0">
            <a:spAutoFit/>
          </a:bodyPr>
          <a:lstStyle/>
          <a:p>
            <a:r>
              <a:rPr lang="en-US" altLang="zh-CN" dirty="0"/>
              <a:t>2.High Adoption and Effective use </a:t>
            </a:r>
          </a:p>
        </p:txBody>
      </p:sp>
      <p:sp>
        <p:nvSpPr>
          <p:cNvPr id="10" name="TextBox 9"/>
          <p:cNvSpPr txBox="1"/>
          <p:nvPr/>
        </p:nvSpPr>
        <p:spPr>
          <a:xfrm>
            <a:off x="5919849" y="1305359"/>
            <a:ext cx="2494096" cy="923330"/>
          </a:xfrm>
          <a:prstGeom prst="rect">
            <a:avLst/>
          </a:prstGeom>
          <a:noFill/>
        </p:spPr>
        <p:txBody>
          <a:bodyPr wrap="square" rtlCol="0">
            <a:spAutoFit/>
          </a:bodyPr>
          <a:lstStyle/>
          <a:p>
            <a:r>
              <a:rPr lang="en-US" altLang="zh-CN" dirty="0"/>
              <a:t>3.Continuous Improvement of knowledge and CDS</a:t>
            </a:r>
          </a:p>
        </p:txBody>
      </p:sp>
      <p:sp>
        <p:nvSpPr>
          <p:cNvPr id="11" name="TextBox 10"/>
          <p:cNvSpPr txBox="1"/>
          <p:nvPr/>
        </p:nvSpPr>
        <p:spPr>
          <a:xfrm>
            <a:off x="2855111" y="5369791"/>
            <a:ext cx="864096" cy="276999"/>
          </a:xfrm>
          <a:prstGeom prst="rect">
            <a:avLst/>
          </a:prstGeom>
          <a:noFill/>
        </p:spPr>
        <p:txBody>
          <a:bodyPr wrap="square" rtlCol="0">
            <a:spAutoFit/>
          </a:bodyPr>
          <a:lstStyle/>
          <a:p>
            <a:r>
              <a:rPr lang="zh-CN" altLang="en-US" sz="1200" dirty="0" smtClean="0"/>
              <a:t>医学知识</a:t>
            </a:r>
            <a:endParaRPr lang="zh-CN" altLang="en-US" sz="1200" dirty="0"/>
          </a:p>
        </p:txBody>
      </p:sp>
      <p:sp>
        <p:nvSpPr>
          <p:cNvPr id="12" name="TextBox 11"/>
          <p:cNvSpPr txBox="1"/>
          <p:nvPr/>
        </p:nvSpPr>
        <p:spPr>
          <a:xfrm>
            <a:off x="2911184" y="3573016"/>
            <a:ext cx="924801" cy="276999"/>
          </a:xfrm>
          <a:prstGeom prst="rect">
            <a:avLst/>
          </a:prstGeom>
          <a:noFill/>
        </p:spPr>
        <p:txBody>
          <a:bodyPr wrap="square" rtlCol="0">
            <a:spAutoFit/>
          </a:bodyPr>
          <a:lstStyle>
            <a:defPPr>
              <a:defRPr lang="zh-CN"/>
            </a:defPPr>
            <a:lvl1pPr>
              <a:defRPr sz="1200"/>
            </a:lvl1pPr>
          </a:lstStyle>
          <a:p>
            <a:r>
              <a:rPr lang="zh-CN" altLang="en-US" dirty="0"/>
              <a:t>临床数据</a:t>
            </a:r>
          </a:p>
        </p:txBody>
      </p:sp>
      <p:sp>
        <p:nvSpPr>
          <p:cNvPr id="40" name="TextBox 39"/>
          <p:cNvSpPr txBox="1"/>
          <p:nvPr/>
        </p:nvSpPr>
        <p:spPr>
          <a:xfrm>
            <a:off x="5919849" y="5394747"/>
            <a:ext cx="864096" cy="276999"/>
          </a:xfrm>
          <a:prstGeom prst="rect">
            <a:avLst/>
          </a:prstGeom>
          <a:noFill/>
        </p:spPr>
        <p:txBody>
          <a:bodyPr wrap="square" rtlCol="0">
            <a:spAutoFit/>
          </a:bodyPr>
          <a:lstStyle/>
          <a:p>
            <a:r>
              <a:rPr lang="zh-CN" altLang="en-US" sz="1200" dirty="0" smtClean="0"/>
              <a:t>医疗服务</a:t>
            </a:r>
            <a:endParaRPr lang="zh-CN" altLang="en-US" sz="1200" dirty="0"/>
          </a:p>
        </p:txBody>
      </p:sp>
      <p:sp>
        <p:nvSpPr>
          <p:cNvPr id="43" name="TextBox 42"/>
          <p:cNvSpPr txBox="1"/>
          <p:nvPr/>
        </p:nvSpPr>
        <p:spPr>
          <a:xfrm>
            <a:off x="5759432" y="3562002"/>
            <a:ext cx="864096" cy="276999"/>
          </a:xfrm>
          <a:prstGeom prst="rect">
            <a:avLst/>
          </a:prstGeom>
          <a:noFill/>
        </p:spPr>
        <p:txBody>
          <a:bodyPr wrap="square" rtlCol="0">
            <a:spAutoFit/>
          </a:bodyPr>
          <a:lstStyle/>
          <a:p>
            <a:r>
              <a:rPr lang="zh-CN" altLang="en-US" sz="1200" dirty="0" smtClean="0"/>
              <a:t>患者数据</a:t>
            </a:r>
            <a:endParaRPr lang="zh-CN" altLang="en-US" sz="1200" dirty="0"/>
          </a:p>
        </p:txBody>
      </p:sp>
    </p:spTree>
    <p:extLst>
      <p:ext uri="{BB962C8B-B14F-4D97-AF65-F5344CB8AC3E}">
        <p14:creationId xmlns:p14="http://schemas.microsoft.com/office/powerpoint/2010/main" val="2905134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down)">
                                      <p:cBhvr>
                                        <p:cTn id="7" dur="500"/>
                                        <p:tgtEl>
                                          <p:spTgt spid="27"/>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wipe(down)">
                                      <p:cBhvr>
                                        <p:cTn id="10"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31"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灯片编号占位符 1"/>
          <p:cNvSpPr>
            <a:spLocks noGrp="1"/>
          </p:cNvSpPr>
          <p:nvPr>
            <p:ph type="sldNum" sz="quarter" idx="12"/>
          </p:nvPr>
        </p:nvSpPr>
        <p:spPr>
          <a:xfrm>
            <a:off x="6561193" y="6237312"/>
            <a:ext cx="2133600"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E9DE5A85-2D30-4737-8208-EC70138A904D}" type="slidenum">
              <a:rPr lang="en-US" altLang="zh-CN" smtClean="0">
                <a:solidFill>
                  <a:srgbClr val="000000"/>
                </a:solidFill>
                <a:latin typeface="Arial" charset="0"/>
              </a:rPr>
              <a:pPr eaLnBrk="1" fontAlgn="base" hangingPunct="1">
                <a:spcBef>
                  <a:spcPct val="0"/>
                </a:spcBef>
                <a:spcAft>
                  <a:spcPct val="0"/>
                </a:spcAft>
              </a:pPr>
              <a:t>7</a:t>
            </a:fld>
            <a:endParaRPr lang="en-US" altLang="zh-CN" dirty="0" smtClean="0">
              <a:solidFill>
                <a:srgbClr val="000000"/>
              </a:solidFill>
              <a:latin typeface="Arial" charset="0"/>
            </a:endParaRPr>
          </a:p>
        </p:txBody>
      </p:sp>
      <p:sp>
        <p:nvSpPr>
          <p:cNvPr id="57348" name="标题 1"/>
          <p:cNvSpPr txBox="1">
            <a:spLocks/>
          </p:cNvSpPr>
          <p:nvPr/>
        </p:nvSpPr>
        <p:spPr bwMode="auto">
          <a:xfrm>
            <a:off x="457200" y="333375"/>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社区临床决策支持服务模式</a:t>
            </a:r>
            <a:endParaRPr lang="zh-CN" altLang="en-US" sz="2800" b="1" dirty="0">
              <a:solidFill>
                <a:srgbClr val="FFFFFF"/>
              </a:solidFill>
              <a:latin typeface="Times New Roman" pitchFamily="18" charset="0"/>
              <a:ea typeface="黑体" pitchFamily="49" charset="-122"/>
              <a:cs typeface="Times New Roman" pitchFamily="18" charset="0"/>
            </a:endParaRPr>
          </a:p>
        </p:txBody>
      </p:sp>
      <p:pic>
        <p:nvPicPr>
          <p:cNvPr id="25" name="Picture 6" descr="C:\Users\Vico\Desktop\20120927022313699_easyicon_cn_256.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22058" y="3431435"/>
            <a:ext cx="1014413"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Picture 6" descr="C:\Users\Vico\Desktop\20120927022313699_easyicon_cn_256.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12375" y="3412805"/>
            <a:ext cx="1016000"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Picture 2" descr="C:\Users\Vico\Desktop\us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17605" y="4894607"/>
            <a:ext cx="776288" cy="88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Picture 3" descr="C:\Users\FGJ\AppData\Roaming\SogouExplorer\Download\1351402053_Person_Undefined_Female_Light.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99763" y="4747037"/>
            <a:ext cx="952500"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燕尾形箭头 31"/>
          <p:cNvSpPr/>
          <p:nvPr/>
        </p:nvSpPr>
        <p:spPr>
          <a:xfrm rot="9587891">
            <a:off x="3230761" y="3891187"/>
            <a:ext cx="530225" cy="338137"/>
          </a:xfrm>
          <a:prstGeom prst="notchedRightArrow">
            <a:avLst/>
          </a:prstGeom>
          <a:gradFill flip="none" rotWithShape="1">
            <a:gsLst>
              <a:gs pos="0">
                <a:srgbClr val="5B9BD5">
                  <a:tint val="66000"/>
                  <a:satMod val="160000"/>
                </a:srgbClr>
              </a:gs>
              <a:gs pos="50000">
                <a:srgbClr val="5B9BD5">
                  <a:tint val="44500"/>
                  <a:satMod val="160000"/>
                </a:srgbClr>
              </a:gs>
              <a:gs pos="100000">
                <a:srgbClr val="5B9BD5">
                  <a:tint val="23500"/>
                  <a:satMod val="160000"/>
                </a:srgbClr>
              </a:gs>
            </a:gsLst>
            <a:lin ang="10800000" scaled="1"/>
            <a:tileRect/>
          </a:gradFill>
          <a:ln w="25400" cap="flat" cmpd="sng" algn="ctr">
            <a:noFill/>
            <a:prstDash val="solid"/>
          </a:ln>
          <a:effectLst>
            <a:outerShdw blurRad="76200" dir="18900000" sy="23000" kx="-1200000" algn="bl" rotWithShape="0">
              <a:prstClr val="black">
                <a:alpha val="20000"/>
              </a:prst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微软雅黑" pitchFamily="34" charset="-122"/>
              <a:ea typeface="微软雅黑" pitchFamily="34" charset="-122"/>
              <a:cs typeface="+mn-cs"/>
            </a:endParaRPr>
          </a:p>
        </p:txBody>
      </p:sp>
      <p:sp>
        <p:nvSpPr>
          <p:cNvPr id="33" name="燕尾形箭头 32"/>
          <p:cNvSpPr/>
          <p:nvPr/>
        </p:nvSpPr>
        <p:spPr>
          <a:xfrm rot="1724213">
            <a:off x="5141453" y="3872878"/>
            <a:ext cx="531812" cy="338138"/>
          </a:xfrm>
          <a:prstGeom prst="notchedRightArrow">
            <a:avLst/>
          </a:prstGeom>
          <a:gradFill flip="none" rotWithShape="1">
            <a:gsLst>
              <a:gs pos="0">
                <a:srgbClr val="5B9BD5">
                  <a:tint val="66000"/>
                  <a:satMod val="160000"/>
                </a:srgbClr>
              </a:gs>
              <a:gs pos="50000">
                <a:srgbClr val="5B9BD5">
                  <a:tint val="44500"/>
                  <a:satMod val="160000"/>
                </a:srgbClr>
              </a:gs>
              <a:gs pos="100000">
                <a:srgbClr val="5B9BD5">
                  <a:tint val="23500"/>
                  <a:satMod val="160000"/>
                </a:srgbClr>
              </a:gs>
            </a:gsLst>
            <a:lin ang="10800000" scaled="1"/>
            <a:tileRect/>
          </a:gradFill>
          <a:ln w="25400" cap="flat" cmpd="sng" algn="ctr">
            <a:noFill/>
            <a:prstDash val="solid"/>
          </a:ln>
          <a:effectLst>
            <a:outerShdw blurRad="76200" dir="18900000" sy="23000" kx="-1200000" algn="bl" rotWithShape="0">
              <a:prstClr val="black">
                <a:alpha val="20000"/>
              </a:prst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微软雅黑" pitchFamily="34" charset="-122"/>
              <a:ea typeface="微软雅黑" pitchFamily="34" charset="-122"/>
              <a:cs typeface="+mn-cs"/>
            </a:endParaRPr>
          </a:p>
        </p:txBody>
      </p:sp>
      <p:sp>
        <p:nvSpPr>
          <p:cNvPr id="34" name="上箭头 33"/>
          <p:cNvSpPr>
            <a:spLocks noChangeArrowheads="1"/>
          </p:cNvSpPr>
          <p:nvPr/>
        </p:nvSpPr>
        <p:spPr bwMode="auto">
          <a:xfrm>
            <a:off x="2812765" y="4371010"/>
            <a:ext cx="265113" cy="425450"/>
          </a:xfrm>
          <a:prstGeom prst="upArrow">
            <a:avLst>
              <a:gd name="adj1" fmla="val 50000"/>
              <a:gd name="adj2" fmla="val 50209"/>
            </a:avLst>
          </a:prstGeom>
          <a:gradFill rotWithShape="1">
            <a:gsLst>
              <a:gs pos="0">
                <a:srgbClr val="53E1B8">
                  <a:alpha val="70000"/>
                </a:srgbClr>
              </a:gs>
              <a:gs pos="100000">
                <a:srgbClr val="008080"/>
              </a:gs>
            </a:gsLst>
            <a:lin ang="5400000" scaled="1"/>
          </a:gradFill>
          <a:ln>
            <a:noFill/>
          </a:ln>
          <a:effectLst>
            <a:outerShdw dist="107763" dir="2700000" algn="ctr" rotWithShape="0">
              <a:srgbClr val="000000">
                <a:alpha val="50000"/>
              </a:srgbClr>
            </a:outerShdw>
          </a:effectLst>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a:latin typeface="微软雅黑" pitchFamily="34" charset="-122"/>
              <a:ea typeface="微软雅黑" pitchFamily="34" charset="-122"/>
            </a:endParaRPr>
          </a:p>
        </p:txBody>
      </p:sp>
      <p:sp>
        <p:nvSpPr>
          <p:cNvPr id="35" name="下箭头 34"/>
          <p:cNvSpPr/>
          <p:nvPr/>
        </p:nvSpPr>
        <p:spPr>
          <a:xfrm>
            <a:off x="2118594" y="4433455"/>
            <a:ext cx="290512" cy="458787"/>
          </a:xfrm>
          <a:prstGeom prst="downArrow">
            <a:avLst/>
          </a:prstGeom>
          <a:gradFill flip="none" rotWithShape="1">
            <a:gsLst>
              <a:gs pos="0">
                <a:srgbClr val="5B9BD5">
                  <a:tint val="66000"/>
                  <a:satMod val="160000"/>
                </a:srgbClr>
              </a:gs>
              <a:gs pos="50000">
                <a:srgbClr val="5B9BD5">
                  <a:tint val="44500"/>
                  <a:satMod val="160000"/>
                </a:srgbClr>
              </a:gs>
              <a:gs pos="100000">
                <a:srgbClr val="5B9BD5">
                  <a:tint val="23500"/>
                  <a:satMod val="160000"/>
                </a:srgbClr>
              </a:gs>
            </a:gsLst>
            <a:lin ang="10800000" scaled="1"/>
            <a:tileRect/>
          </a:gradFill>
          <a:ln w="25400" cap="flat" cmpd="sng" algn="ctr">
            <a:noFill/>
            <a:prstDash val="solid"/>
          </a:ln>
          <a:effectLst>
            <a:outerShdw blurRad="76200" dir="18900000" sy="23000" kx="-1200000" algn="bl" rotWithShape="0">
              <a:prstClr val="black">
                <a:alpha val="20000"/>
              </a:prst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微软雅黑" pitchFamily="34" charset="-122"/>
              <a:ea typeface="微软雅黑" pitchFamily="34" charset="-122"/>
              <a:cs typeface="+mn-cs"/>
            </a:endParaRPr>
          </a:p>
        </p:txBody>
      </p:sp>
      <p:sp>
        <p:nvSpPr>
          <p:cNvPr id="36" name="上箭头 35"/>
          <p:cNvSpPr>
            <a:spLocks noChangeArrowheads="1"/>
          </p:cNvSpPr>
          <p:nvPr/>
        </p:nvSpPr>
        <p:spPr bwMode="auto">
          <a:xfrm>
            <a:off x="6283082" y="4348187"/>
            <a:ext cx="233363" cy="425450"/>
          </a:xfrm>
          <a:prstGeom prst="upArrow">
            <a:avLst>
              <a:gd name="adj1" fmla="val 50000"/>
              <a:gd name="adj2" fmla="val 49857"/>
            </a:avLst>
          </a:prstGeom>
          <a:gradFill rotWithShape="1">
            <a:gsLst>
              <a:gs pos="0">
                <a:srgbClr val="53E1B8">
                  <a:alpha val="70000"/>
                </a:srgbClr>
              </a:gs>
              <a:gs pos="100000">
                <a:srgbClr val="008080"/>
              </a:gs>
            </a:gsLst>
            <a:lin ang="5400000" scaled="1"/>
          </a:gradFill>
          <a:ln>
            <a:noFill/>
          </a:ln>
          <a:effectLst>
            <a:outerShdw dist="107763" dir="2700000" algn="ctr" rotWithShape="0">
              <a:srgbClr val="000000">
                <a:alpha val="50000"/>
              </a:srgbClr>
            </a:outerShdw>
          </a:effectLst>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a:latin typeface="微软雅黑" pitchFamily="34" charset="-122"/>
              <a:ea typeface="微软雅黑" pitchFamily="34" charset="-122"/>
            </a:endParaRPr>
          </a:p>
        </p:txBody>
      </p:sp>
      <p:sp>
        <p:nvSpPr>
          <p:cNvPr id="37" name="下箭头 36"/>
          <p:cNvSpPr/>
          <p:nvPr/>
        </p:nvSpPr>
        <p:spPr>
          <a:xfrm>
            <a:off x="7028395" y="4382879"/>
            <a:ext cx="238125" cy="458787"/>
          </a:xfrm>
          <a:prstGeom prst="downArrow">
            <a:avLst/>
          </a:prstGeom>
          <a:gradFill flip="none" rotWithShape="1">
            <a:gsLst>
              <a:gs pos="0">
                <a:srgbClr val="5B9BD5">
                  <a:tint val="66000"/>
                  <a:satMod val="160000"/>
                </a:srgbClr>
              </a:gs>
              <a:gs pos="50000">
                <a:srgbClr val="5B9BD5">
                  <a:tint val="44500"/>
                  <a:satMod val="160000"/>
                </a:srgbClr>
              </a:gs>
              <a:gs pos="100000">
                <a:srgbClr val="5B9BD5">
                  <a:tint val="23500"/>
                  <a:satMod val="160000"/>
                </a:srgbClr>
              </a:gs>
            </a:gsLst>
            <a:lin ang="10800000" scaled="1"/>
            <a:tileRect/>
          </a:gradFill>
          <a:ln w="25400" cap="flat" cmpd="sng" algn="ctr">
            <a:noFill/>
            <a:prstDash val="solid"/>
          </a:ln>
          <a:effectLst>
            <a:outerShdw blurRad="76200" dir="18900000" sy="23000" kx="-1200000" algn="bl" rotWithShape="0">
              <a:prstClr val="black">
                <a:alpha val="20000"/>
              </a:prst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微软雅黑" pitchFamily="34" charset="-122"/>
              <a:ea typeface="微软雅黑" pitchFamily="34" charset="-122"/>
              <a:cs typeface="+mn-cs"/>
            </a:endParaRPr>
          </a:p>
        </p:txBody>
      </p:sp>
      <p:sp>
        <p:nvSpPr>
          <p:cNvPr id="38" name="右箭头 24"/>
          <p:cNvSpPr>
            <a:spLocks/>
          </p:cNvSpPr>
          <p:nvPr/>
        </p:nvSpPr>
        <p:spPr bwMode="auto">
          <a:xfrm rot="16200000">
            <a:off x="4444547" y="3315607"/>
            <a:ext cx="417512" cy="469900"/>
          </a:xfrm>
          <a:custGeom>
            <a:avLst/>
            <a:gdLst>
              <a:gd name="T0" fmla="*/ 0 w 834488"/>
              <a:gd name="T1" fmla="*/ 0 h 439714"/>
              <a:gd name="T2" fmla="*/ 658692 w 834488"/>
              <a:gd name="T3" fmla="*/ 177600 h 439714"/>
              <a:gd name="T4" fmla="*/ 658692 w 834488"/>
              <a:gd name="T5" fmla="*/ 62145 h 439714"/>
              <a:gd name="T6" fmla="*/ 836100 w 834488"/>
              <a:gd name="T7" fmla="*/ 293057 h 439714"/>
              <a:gd name="T8" fmla="*/ 658692 w 834488"/>
              <a:gd name="T9" fmla="*/ 523969 h 439714"/>
              <a:gd name="T10" fmla="*/ 658692 w 834488"/>
              <a:gd name="T11" fmla="*/ 408513 h 439714"/>
              <a:gd name="T12" fmla="*/ 19494 w 834488"/>
              <a:gd name="T13" fmla="*/ 573432 h 439714"/>
              <a:gd name="T14" fmla="*/ 0 w 834488"/>
              <a:gd name="T15" fmla="*/ 0 h 43971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834488" h="439714">
                <a:moveTo>
                  <a:pt x="0" y="0"/>
                </a:moveTo>
                <a:lnTo>
                  <a:pt x="657422" y="136186"/>
                </a:lnTo>
                <a:lnTo>
                  <a:pt x="657422" y="47653"/>
                </a:lnTo>
                <a:lnTo>
                  <a:pt x="834488" y="224719"/>
                </a:lnTo>
                <a:lnTo>
                  <a:pt x="657422" y="401785"/>
                </a:lnTo>
                <a:lnTo>
                  <a:pt x="657422" y="313252"/>
                </a:lnTo>
                <a:lnTo>
                  <a:pt x="19455" y="439714"/>
                </a:lnTo>
                <a:lnTo>
                  <a:pt x="0" y="0"/>
                </a:lnTo>
                <a:close/>
              </a:path>
            </a:pathLst>
          </a:custGeom>
          <a:gradFill rotWithShape="1">
            <a:gsLst>
              <a:gs pos="0">
                <a:srgbClr val="53E1B8">
                  <a:alpha val="70000"/>
                </a:srgbClr>
              </a:gs>
              <a:gs pos="100000">
                <a:srgbClr val="008080"/>
              </a:gs>
            </a:gsLst>
            <a:lin ang="5400000" scaled="1"/>
          </a:gradFill>
          <a:ln>
            <a:noFill/>
          </a:ln>
          <a:effectLst>
            <a:outerShdw dist="107763" dir="2700000" algn="ctr" rotWithShape="0">
              <a:srgbClr val="000000">
                <a:alpha val="50000"/>
              </a:srgbClr>
            </a:outerShdw>
          </a:effectLst>
          <a:extLst>
            <a:ext uri="{91240B29-F687-4F45-9708-019B960494DF}">
              <a14:hiddenLine xmlns:a14="http://schemas.microsoft.com/office/drawing/2010/main" w="0">
                <a:solidFill>
                  <a:srgbClr val="000000"/>
                </a:solidFill>
                <a:prstDash val="solid"/>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39" name="下箭头 38"/>
          <p:cNvSpPr/>
          <p:nvPr/>
        </p:nvSpPr>
        <p:spPr>
          <a:xfrm>
            <a:off x="4265496" y="2363788"/>
            <a:ext cx="368300" cy="430212"/>
          </a:xfrm>
          <a:prstGeom prst="downArrow">
            <a:avLst/>
          </a:prstGeom>
          <a:gradFill flip="none" rotWithShape="1">
            <a:gsLst>
              <a:gs pos="0">
                <a:srgbClr val="5B9BD5">
                  <a:tint val="66000"/>
                  <a:satMod val="160000"/>
                </a:srgbClr>
              </a:gs>
              <a:gs pos="50000">
                <a:srgbClr val="5B9BD5">
                  <a:tint val="44500"/>
                  <a:satMod val="160000"/>
                </a:srgbClr>
              </a:gs>
              <a:gs pos="100000">
                <a:srgbClr val="5B9BD5">
                  <a:tint val="23500"/>
                  <a:satMod val="160000"/>
                </a:srgbClr>
              </a:gs>
            </a:gsLst>
            <a:lin ang="10800000" scaled="1"/>
            <a:tileRect/>
          </a:gradFill>
          <a:ln w="25400" cap="flat" cmpd="sng" algn="ctr">
            <a:noFill/>
            <a:prstDash val="solid"/>
          </a:ln>
          <a:effectLst>
            <a:outerShdw blurRad="76200" dir="18900000" sy="23000" kx="-1200000" algn="bl" rotWithShape="0">
              <a:prstClr val="black">
                <a:alpha val="20000"/>
              </a:prst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微软雅黑" pitchFamily="34" charset="-122"/>
              <a:ea typeface="微软雅黑" pitchFamily="34" charset="-122"/>
              <a:cs typeface="+mn-cs"/>
            </a:endParaRPr>
          </a:p>
        </p:txBody>
      </p:sp>
      <p:pic>
        <p:nvPicPr>
          <p:cNvPr id="40" name="Picture 2" descr="C:\Users\FGJ\Desktop\1349921491_data-center-px-png.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11083" y="2794000"/>
            <a:ext cx="573581" cy="490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TextBox 40"/>
          <p:cNvSpPr txBox="1"/>
          <p:nvPr/>
        </p:nvSpPr>
        <p:spPr>
          <a:xfrm>
            <a:off x="1475656" y="4370430"/>
            <a:ext cx="642938" cy="646331"/>
          </a:xfrm>
          <a:prstGeom prst="rect">
            <a:avLst/>
          </a:prstGeom>
          <a:noFill/>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smtClean="0">
                <a:ln>
                  <a:noFill/>
                </a:ln>
                <a:solidFill>
                  <a:srgbClr val="5B9BD5">
                    <a:lumMod val="50000"/>
                  </a:srgbClr>
                </a:solidFill>
                <a:effectLst/>
                <a:uLnTx/>
                <a:uFillTx/>
                <a:latin typeface="微软雅黑" pitchFamily="34" charset="-122"/>
                <a:ea typeface="微软雅黑" pitchFamily="34" charset="-122"/>
              </a:rPr>
              <a:t>诊疗服务</a:t>
            </a:r>
            <a:endParaRPr kumimoji="0" lang="zh-CN" altLang="en-US" sz="1800" b="0" i="0" u="none" strike="noStrike" kern="0" cap="none" spc="0" normalizeH="0" baseline="0" noProof="0" dirty="0">
              <a:ln>
                <a:noFill/>
              </a:ln>
              <a:solidFill>
                <a:srgbClr val="5B9BD5">
                  <a:lumMod val="50000"/>
                </a:srgbClr>
              </a:solidFill>
              <a:effectLst/>
              <a:uLnTx/>
              <a:uFillTx/>
              <a:latin typeface="微软雅黑" pitchFamily="34" charset="-122"/>
              <a:ea typeface="微软雅黑" pitchFamily="34" charset="-122"/>
            </a:endParaRPr>
          </a:p>
        </p:txBody>
      </p:sp>
      <p:sp>
        <p:nvSpPr>
          <p:cNvPr id="43" name="TextBox 42"/>
          <p:cNvSpPr txBox="1"/>
          <p:nvPr/>
        </p:nvSpPr>
        <p:spPr>
          <a:xfrm>
            <a:off x="4759118" y="2854443"/>
            <a:ext cx="1184783" cy="369332"/>
          </a:xfrm>
          <a:prstGeom prst="rect">
            <a:avLst/>
          </a:prstGeom>
          <a:noFill/>
        </p:spPr>
        <p:txBody>
          <a:bodyPr wrap="square" rtlCol="0">
            <a:spAutoFit/>
          </a:bodyPr>
          <a:lstStyle>
            <a:defPPr>
              <a:defRPr lang="zh-CN"/>
            </a:defPPr>
          </a:lstStyle>
          <a:p>
            <a:r>
              <a:rPr lang="zh-CN" altLang="en-US" dirty="0"/>
              <a:t>知识库</a:t>
            </a:r>
          </a:p>
        </p:txBody>
      </p:sp>
      <p:sp>
        <p:nvSpPr>
          <p:cNvPr id="44" name="TextBox 43"/>
          <p:cNvSpPr txBox="1"/>
          <p:nvPr/>
        </p:nvSpPr>
        <p:spPr>
          <a:xfrm>
            <a:off x="5573945" y="4411445"/>
            <a:ext cx="825818" cy="646331"/>
          </a:xfrm>
          <a:prstGeom prst="rect">
            <a:avLst/>
          </a:prstGeom>
          <a:noFill/>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zh-CN" altLang="en-US" kern="0" dirty="0" smtClean="0">
                <a:solidFill>
                  <a:schemeClr val="accent5">
                    <a:lumMod val="25000"/>
                  </a:schemeClr>
                </a:solidFill>
                <a:latin typeface="微软雅黑" pitchFamily="34" charset="-122"/>
                <a:ea typeface="微软雅黑" pitchFamily="34" charset="-122"/>
              </a:rPr>
              <a:t>临床</a:t>
            </a:r>
            <a:endParaRPr lang="en-US" altLang="zh-CN" kern="0" dirty="0" smtClean="0">
              <a:solidFill>
                <a:schemeClr val="accent5">
                  <a:lumMod val="25000"/>
                </a:schemeClr>
              </a:solidFill>
              <a:latin typeface="微软雅黑" pitchFamily="34" charset="-122"/>
              <a:ea typeface="微软雅黑" pitchFamily="34" charset="-122"/>
            </a:endParaRPr>
          </a:p>
          <a:p>
            <a:pPr marL="0" marR="0" lvl="0" indent="0" defTabSz="914400" eaLnBrk="1" fontAlgn="auto" latinLnBrk="0" hangingPunct="1">
              <a:lnSpc>
                <a:spcPct val="100000"/>
              </a:lnSpc>
              <a:spcBef>
                <a:spcPts val="0"/>
              </a:spcBef>
              <a:spcAft>
                <a:spcPts val="0"/>
              </a:spcAft>
              <a:buClrTx/>
              <a:buSzTx/>
              <a:buFontTx/>
              <a:buNone/>
              <a:tabLst/>
              <a:defRPr/>
            </a:pPr>
            <a:r>
              <a:rPr lang="zh-CN" altLang="en-US" kern="0" dirty="0" smtClean="0">
                <a:solidFill>
                  <a:schemeClr val="accent5">
                    <a:lumMod val="25000"/>
                  </a:schemeClr>
                </a:solidFill>
                <a:latin typeface="微软雅黑" pitchFamily="34" charset="-122"/>
                <a:ea typeface="微软雅黑" pitchFamily="34" charset="-122"/>
              </a:rPr>
              <a:t>数据</a:t>
            </a:r>
            <a:endParaRPr kumimoji="0" lang="zh-CN" altLang="en-US" sz="1800" b="0" i="0" u="none" strike="noStrike" kern="0" cap="none" spc="0" normalizeH="0" baseline="0" noProof="0" dirty="0">
              <a:ln>
                <a:noFill/>
              </a:ln>
              <a:solidFill>
                <a:schemeClr val="accent5">
                  <a:lumMod val="25000"/>
                </a:schemeClr>
              </a:solidFill>
              <a:effectLst/>
              <a:uLnTx/>
              <a:uFillTx/>
              <a:latin typeface="微软雅黑" pitchFamily="34" charset="-122"/>
              <a:ea typeface="微软雅黑" pitchFamily="34" charset="-122"/>
            </a:endParaRPr>
          </a:p>
        </p:txBody>
      </p:sp>
      <p:pic>
        <p:nvPicPr>
          <p:cNvPr id="45" name="Picture 4" descr="C:\Users\Vico\Desktop\Hospital.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15184" y="1107281"/>
            <a:ext cx="1317625" cy="1255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 name="Picture 2" descr="C:\Users\FGJ\Pictures\imagesCAULZMLR.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038359" y="3679632"/>
            <a:ext cx="960686" cy="9606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燕尾形箭头 23"/>
          <p:cNvSpPr/>
          <p:nvPr/>
        </p:nvSpPr>
        <p:spPr>
          <a:xfrm rot="5628515">
            <a:off x="4121855" y="3317613"/>
            <a:ext cx="406182" cy="338138"/>
          </a:xfrm>
          <a:prstGeom prst="notchedRightArrow">
            <a:avLst/>
          </a:prstGeom>
          <a:gradFill flip="none" rotWithShape="1">
            <a:gsLst>
              <a:gs pos="0">
                <a:srgbClr val="5B9BD5">
                  <a:tint val="66000"/>
                  <a:satMod val="160000"/>
                </a:srgbClr>
              </a:gs>
              <a:gs pos="50000">
                <a:srgbClr val="5B9BD5">
                  <a:tint val="44500"/>
                  <a:satMod val="160000"/>
                </a:srgbClr>
              </a:gs>
              <a:gs pos="100000">
                <a:srgbClr val="5B9BD5">
                  <a:tint val="23500"/>
                  <a:satMod val="160000"/>
                </a:srgbClr>
              </a:gs>
            </a:gsLst>
            <a:lin ang="10800000" scaled="1"/>
            <a:tileRect/>
          </a:gradFill>
          <a:ln w="25400" cap="flat" cmpd="sng" algn="ctr">
            <a:noFill/>
            <a:prstDash val="solid"/>
          </a:ln>
          <a:effectLst>
            <a:outerShdw blurRad="76200" dir="18900000" sy="23000" kx="-1200000" algn="bl" rotWithShape="0">
              <a:prstClr val="black">
                <a:alpha val="20000"/>
              </a:prst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微软雅黑" pitchFamily="34" charset="-122"/>
              <a:ea typeface="微软雅黑" pitchFamily="34" charset="-122"/>
              <a:cs typeface="+mn-cs"/>
            </a:endParaRPr>
          </a:p>
        </p:txBody>
      </p:sp>
      <p:sp>
        <p:nvSpPr>
          <p:cNvPr id="30" name="TextBox 29"/>
          <p:cNvSpPr txBox="1"/>
          <p:nvPr/>
        </p:nvSpPr>
        <p:spPr>
          <a:xfrm>
            <a:off x="3495874" y="4521785"/>
            <a:ext cx="2156246" cy="369332"/>
          </a:xfrm>
          <a:prstGeom prst="rect">
            <a:avLst/>
          </a:prstGeom>
          <a:noFill/>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zh-CN" altLang="en-US" dirty="0"/>
              <a:t>临床决策支持系统</a:t>
            </a:r>
          </a:p>
        </p:txBody>
      </p:sp>
      <p:pic>
        <p:nvPicPr>
          <p:cNvPr id="31" name="Picture 3" descr="C:\Users\Vico\Desktop\iphone512.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439757" y="4509682"/>
            <a:ext cx="331983" cy="331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 name="Picture 3" descr="C:\Users\Vico\Desktop\iphone512.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663553" y="4447435"/>
            <a:ext cx="295272" cy="295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5276287" y="1550471"/>
            <a:ext cx="1335076" cy="369332"/>
          </a:xfrm>
          <a:prstGeom prst="rect">
            <a:avLst/>
          </a:prstGeom>
          <a:noFill/>
        </p:spPr>
        <p:txBody>
          <a:bodyPr wrap="square" rtlCol="0">
            <a:spAutoFit/>
          </a:bodyPr>
          <a:lstStyle/>
          <a:p>
            <a:r>
              <a:rPr lang="zh-CN" altLang="en-US" dirty="0" smtClean="0"/>
              <a:t>中心医院</a:t>
            </a:r>
            <a:endParaRPr lang="zh-CN" altLang="en-US" dirty="0"/>
          </a:p>
        </p:txBody>
      </p:sp>
      <p:sp>
        <p:nvSpPr>
          <p:cNvPr id="48" name="TextBox 47"/>
          <p:cNvSpPr txBox="1"/>
          <p:nvPr/>
        </p:nvSpPr>
        <p:spPr>
          <a:xfrm>
            <a:off x="6909332" y="3708873"/>
            <a:ext cx="1335076" cy="369332"/>
          </a:xfrm>
          <a:prstGeom prst="rect">
            <a:avLst/>
          </a:prstGeom>
          <a:noFill/>
        </p:spPr>
        <p:txBody>
          <a:bodyPr wrap="square" rtlCol="0">
            <a:spAutoFit/>
          </a:bodyPr>
          <a:lstStyle/>
          <a:p>
            <a:r>
              <a:rPr lang="zh-CN" altLang="en-US" dirty="0" smtClean="0"/>
              <a:t>社区医院</a:t>
            </a:r>
            <a:endParaRPr lang="zh-CN" altLang="en-US" dirty="0"/>
          </a:p>
        </p:txBody>
      </p:sp>
      <p:sp>
        <p:nvSpPr>
          <p:cNvPr id="3" name="TextBox 2"/>
          <p:cNvSpPr txBox="1"/>
          <p:nvPr/>
        </p:nvSpPr>
        <p:spPr>
          <a:xfrm>
            <a:off x="7304595" y="5270392"/>
            <a:ext cx="936104" cy="369332"/>
          </a:xfrm>
          <a:prstGeom prst="rect">
            <a:avLst/>
          </a:prstGeom>
          <a:noFill/>
        </p:spPr>
        <p:txBody>
          <a:bodyPr wrap="square" rtlCol="0">
            <a:spAutoFit/>
          </a:bodyPr>
          <a:lstStyle/>
          <a:p>
            <a:r>
              <a:rPr lang="zh-CN" altLang="en-US" dirty="0" smtClean="0"/>
              <a:t>患者</a:t>
            </a:r>
            <a:endParaRPr lang="zh-CN" altLang="en-US" dirty="0"/>
          </a:p>
        </p:txBody>
      </p:sp>
    </p:spTree>
    <p:extLst>
      <p:ext uri="{BB962C8B-B14F-4D97-AF65-F5344CB8AC3E}">
        <p14:creationId xmlns:p14="http://schemas.microsoft.com/office/powerpoint/2010/main" val="389535298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AutoShape 3"/>
          <p:cNvSpPr>
            <a:spLocks noChangeArrowheads="1"/>
          </p:cNvSpPr>
          <p:nvPr/>
        </p:nvSpPr>
        <p:spPr bwMode="ltGray">
          <a:xfrm>
            <a:off x="1738210" y="2372575"/>
            <a:ext cx="3131878" cy="2494482"/>
          </a:xfrm>
          <a:prstGeom prst="rightArrow">
            <a:avLst>
              <a:gd name="adj1" fmla="val 79306"/>
              <a:gd name="adj2" fmla="val 32395"/>
            </a:avLst>
          </a:prstGeom>
          <a:gradFill rotWithShape="1">
            <a:gsLst>
              <a:gs pos="0">
                <a:schemeClr val="accent1">
                  <a:gamma/>
                  <a:tint val="0"/>
                  <a:invGamma/>
                </a:schemeClr>
              </a:gs>
              <a:gs pos="100000">
                <a:schemeClr val="accent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dirty="0"/>
          </a:p>
        </p:txBody>
      </p:sp>
      <p:sp>
        <p:nvSpPr>
          <p:cNvPr id="2" name="灯片编号占位符 1"/>
          <p:cNvSpPr>
            <a:spLocks noGrp="1"/>
          </p:cNvSpPr>
          <p:nvPr>
            <p:ph type="sldNum" sz="quarter" idx="12"/>
          </p:nvPr>
        </p:nvSpPr>
        <p:spPr/>
        <p:txBody>
          <a:bodyPr/>
          <a:lstStyle/>
          <a:p>
            <a:pPr>
              <a:defRPr/>
            </a:pPr>
            <a:fld id="{D2A91896-4F5D-4807-B8D8-2588A25F2E34}" type="slidenum">
              <a:rPr lang="en-US" altLang="zh-CN" smtClean="0"/>
              <a:pPr>
                <a:defRPr/>
              </a:pPr>
              <a:t>8</a:t>
            </a:fld>
            <a:endParaRPr lang="en-US" altLang="zh-CN" dirty="0"/>
          </a:p>
        </p:txBody>
      </p:sp>
      <p:sp>
        <p:nvSpPr>
          <p:cNvPr id="12" name="圆角矩形 11"/>
          <p:cNvSpPr/>
          <p:nvPr/>
        </p:nvSpPr>
        <p:spPr bwMode="auto">
          <a:xfrm>
            <a:off x="5148064" y="2636912"/>
            <a:ext cx="3600399" cy="1924322"/>
          </a:xfrm>
          <a:prstGeom prst="roundRect">
            <a:avLst/>
          </a:prstGeom>
          <a:noFill/>
          <a:ln w="28575" cap="flat" cmpd="sng" algn="ctr">
            <a:solidFill>
              <a:schemeClr val="tx1">
                <a:lumMod val="65000"/>
                <a:lumOff val="3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200" b="1" i="0" u="none" strike="noStrike" cap="none" normalizeH="0" baseline="0" smtClean="0">
              <a:ln>
                <a:noFill/>
              </a:ln>
              <a:solidFill>
                <a:schemeClr val="tx1"/>
              </a:solidFill>
              <a:effectLst/>
              <a:latin typeface="Arial" charset="0"/>
              <a:ea typeface="宋体" charset="-122"/>
            </a:endParaRPr>
          </a:p>
        </p:txBody>
      </p:sp>
      <p:sp>
        <p:nvSpPr>
          <p:cNvPr id="13" name="矩形 12"/>
          <p:cNvSpPr/>
          <p:nvPr/>
        </p:nvSpPr>
        <p:spPr bwMode="auto">
          <a:xfrm>
            <a:off x="5420945" y="2860646"/>
            <a:ext cx="424285" cy="1459241"/>
          </a:xfrm>
          <a:prstGeom prst="rect">
            <a:avLst/>
          </a:prstGeom>
          <a:solidFill>
            <a:schemeClr val="accent3">
              <a:lumMod val="95000"/>
            </a:schemeClr>
          </a:solidFill>
          <a:ln w="9525" cap="flat" cmpd="sng" algn="ctr">
            <a:solidFill>
              <a:schemeClr val="bg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sz="1200" b="1">
              <a:latin typeface="Arial" charset="0"/>
              <a:ea typeface="宋体" charset="-122"/>
            </a:endParaRPr>
          </a:p>
        </p:txBody>
      </p:sp>
      <p:sp>
        <p:nvSpPr>
          <p:cNvPr id="14" name="矩形 13"/>
          <p:cNvSpPr/>
          <p:nvPr/>
        </p:nvSpPr>
        <p:spPr bwMode="auto">
          <a:xfrm>
            <a:off x="6215321" y="2788398"/>
            <a:ext cx="1140009" cy="569182"/>
          </a:xfrm>
          <a:prstGeom prst="rect">
            <a:avLst/>
          </a:prstGeom>
          <a:solidFill>
            <a:schemeClr val="accent3">
              <a:lumMod val="95000"/>
            </a:schemeClr>
          </a:solidFill>
          <a:ln w="9525" cap="flat" cmpd="sng" algn="ctr">
            <a:solidFill>
              <a:schemeClr val="bg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sz="1200" b="1">
              <a:latin typeface="Arial" charset="0"/>
              <a:ea typeface="宋体" charset="-122"/>
            </a:endParaRPr>
          </a:p>
        </p:txBody>
      </p:sp>
      <p:sp>
        <p:nvSpPr>
          <p:cNvPr id="15" name="矩形 14"/>
          <p:cNvSpPr/>
          <p:nvPr/>
        </p:nvSpPr>
        <p:spPr bwMode="auto">
          <a:xfrm>
            <a:off x="6215322" y="3850580"/>
            <a:ext cx="1140009" cy="506107"/>
          </a:xfrm>
          <a:prstGeom prst="rect">
            <a:avLst/>
          </a:prstGeom>
          <a:solidFill>
            <a:schemeClr val="accent3">
              <a:lumMod val="95000"/>
            </a:schemeClr>
          </a:solidFill>
          <a:ln w="9525" cap="flat" cmpd="sng" algn="ctr">
            <a:solidFill>
              <a:schemeClr val="bg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sz="1200" b="1">
              <a:latin typeface="Arial" charset="0"/>
              <a:ea typeface="宋体" charset="-122"/>
            </a:endParaRPr>
          </a:p>
        </p:txBody>
      </p:sp>
      <p:sp>
        <p:nvSpPr>
          <p:cNvPr id="16" name="流程图: 磁盘 15"/>
          <p:cNvSpPr/>
          <p:nvPr/>
        </p:nvSpPr>
        <p:spPr bwMode="auto">
          <a:xfrm>
            <a:off x="7688776" y="3943137"/>
            <a:ext cx="736925" cy="539324"/>
          </a:xfrm>
          <a:prstGeom prst="flowChartMagneticDisk">
            <a:avLst/>
          </a:prstGeom>
          <a:solidFill>
            <a:schemeClr val="accent3">
              <a:lumMod val="95000"/>
            </a:schemeClr>
          </a:solidFill>
          <a:ln w="9525" cap="flat" cmpd="sng" algn="ctr">
            <a:solidFill>
              <a:schemeClr val="bg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sz="1200" b="1">
              <a:latin typeface="Arial" charset="0"/>
              <a:ea typeface="宋体" charset="-122"/>
            </a:endParaRPr>
          </a:p>
        </p:txBody>
      </p:sp>
      <p:cxnSp>
        <p:nvCxnSpPr>
          <p:cNvPr id="17" name="直接箭头连接符 16"/>
          <p:cNvCxnSpPr>
            <a:stCxn id="14" idx="1"/>
            <a:endCxn id="13" idx="3"/>
          </p:cNvCxnSpPr>
          <p:nvPr/>
        </p:nvCxnSpPr>
        <p:spPr bwMode="auto">
          <a:xfrm flipH="1">
            <a:off x="5845230" y="3072989"/>
            <a:ext cx="370091" cy="517278"/>
          </a:xfrm>
          <a:prstGeom prst="straightConnector1">
            <a:avLst/>
          </a:prstGeom>
          <a:solidFill>
            <a:schemeClr val="accent1"/>
          </a:solidFill>
          <a:ln w="9525" cap="flat" cmpd="sng" algn="ctr">
            <a:solidFill>
              <a:schemeClr val="tx1"/>
            </a:solidFill>
            <a:prstDash val="solid"/>
            <a:round/>
            <a:headEnd type="arrow"/>
            <a:tailEnd type="arrow"/>
          </a:ln>
          <a:effectLst/>
        </p:spPr>
      </p:cxnSp>
      <p:cxnSp>
        <p:nvCxnSpPr>
          <p:cNvPr id="18" name="直接箭头连接符 17"/>
          <p:cNvCxnSpPr>
            <a:stCxn id="13" idx="3"/>
            <a:endCxn id="15" idx="1"/>
          </p:cNvCxnSpPr>
          <p:nvPr/>
        </p:nvCxnSpPr>
        <p:spPr bwMode="auto">
          <a:xfrm>
            <a:off x="5845230" y="3590267"/>
            <a:ext cx="370092" cy="513367"/>
          </a:xfrm>
          <a:prstGeom prst="straightConnector1">
            <a:avLst/>
          </a:prstGeom>
          <a:solidFill>
            <a:schemeClr val="accent1"/>
          </a:solidFill>
          <a:ln w="9525" cap="flat" cmpd="sng" algn="ctr">
            <a:solidFill>
              <a:schemeClr val="tx1"/>
            </a:solidFill>
            <a:prstDash val="solid"/>
            <a:round/>
            <a:headEnd type="arrow"/>
            <a:tailEnd type="arrow"/>
          </a:ln>
          <a:effectLst/>
        </p:spPr>
      </p:cxnSp>
      <p:cxnSp>
        <p:nvCxnSpPr>
          <p:cNvPr id="19" name="直接箭头连接符 18"/>
          <p:cNvCxnSpPr>
            <a:endCxn id="27" idx="1"/>
          </p:cNvCxnSpPr>
          <p:nvPr/>
        </p:nvCxnSpPr>
        <p:spPr bwMode="auto">
          <a:xfrm flipV="1">
            <a:off x="7355330" y="3120390"/>
            <a:ext cx="443840" cy="891757"/>
          </a:xfrm>
          <a:prstGeom prst="straightConnector1">
            <a:avLst/>
          </a:prstGeom>
          <a:solidFill>
            <a:schemeClr val="accent1"/>
          </a:solidFill>
          <a:ln w="9525" cap="flat" cmpd="sng" algn="ctr">
            <a:solidFill>
              <a:schemeClr val="tx1"/>
            </a:solidFill>
            <a:prstDash val="lgDash"/>
            <a:round/>
            <a:headEnd type="arrow"/>
            <a:tailEnd type="arrow"/>
          </a:ln>
          <a:effectLst/>
        </p:spPr>
      </p:cxnSp>
      <p:cxnSp>
        <p:nvCxnSpPr>
          <p:cNvPr id="20" name="直接箭头连接符 19"/>
          <p:cNvCxnSpPr>
            <a:stCxn id="14" idx="2"/>
            <a:endCxn id="15" idx="0"/>
          </p:cNvCxnSpPr>
          <p:nvPr/>
        </p:nvCxnSpPr>
        <p:spPr bwMode="auto">
          <a:xfrm>
            <a:off x="6785326" y="3357580"/>
            <a:ext cx="1" cy="493000"/>
          </a:xfrm>
          <a:prstGeom prst="straightConnector1">
            <a:avLst/>
          </a:prstGeom>
          <a:solidFill>
            <a:schemeClr val="accent1"/>
          </a:solidFill>
          <a:ln w="9525" cap="flat" cmpd="sng" algn="ctr">
            <a:solidFill>
              <a:schemeClr val="tx1"/>
            </a:solidFill>
            <a:prstDash val="solid"/>
            <a:round/>
            <a:headEnd type="arrow"/>
            <a:tailEnd type="arrow"/>
          </a:ln>
          <a:effectLst/>
        </p:spPr>
      </p:cxnSp>
      <p:cxnSp>
        <p:nvCxnSpPr>
          <p:cNvPr id="21" name="直接箭头连接符 20"/>
          <p:cNvCxnSpPr>
            <a:stCxn id="16" idx="2"/>
            <a:endCxn id="15" idx="3"/>
          </p:cNvCxnSpPr>
          <p:nvPr/>
        </p:nvCxnSpPr>
        <p:spPr bwMode="auto">
          <a:xfrm flipH="1" flipV="1">
            <a:off x="7355331" y="4103634"/>
            <a:ext cx="333445" cy="109165"/>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22" name="TextBox 21"/>
          <p:cNvSpPr txBox="1"/>
          <p:nvPr/>
        </p:nvSpPr>
        <p:spPr>
          <a:xfrm>
            <a:off x="5466913" y="2974645"/>
            <a:ext cx="332351" cy="1384995"/>
          </a:xfrm>
          <a:prstGeom prst="rect">
            <a:avLst/>
          </a:prstGeom>
          <a:noFill/>
        </p:spPr>
        <p:txBody>
          <a:bodyPr wrap="square" rtlCol="0">
            <a:spAutoFit/>
          </a:bodyPr>
          <a:lstStyle/>
          <a:p>
            <a:r>
              <a:rPr lang="zh-CN" altLang="en-US" sz="1200" dirty="0" smtClean="0"/>
              <a:t>人</a:t>
            </a:r>
            <a:endParaRPr lang="en-US" altLang="zh-CN" sz="1200" dirty="0" smtClean="0"/>
          </a:p>
          <a:p>
            <a:endParaRPr lang="en-US" altLang="zh-CN" sz="1200" dirty="0"/>
          </a:p>
          <a:p>
            <a:r>
              <a:rPr lang="zh-CN" altLang="en-US" sz="1200" dirty="0" smtClean="0"/>
              <a:t>机</a:t>
            </a:r>
            <a:endParaRPr lang="en-US" altLang="zh-CN" sz="1200" dirty="0" smtClean="0"/>
          </a:p>
          <a:p>
            <a:endParaRPr lang="en-US" altLang="zh-CN" sz="1200" dirty="0"/>
          </a:p>
          <a:p>
            <a:r>
              <a:rPr lang="zh-CN" altLang="en-US" sz="1200" dirty="0" smtClean="0"/>
              <a:t>交</a:t>
            </a:r>
            <a:endParaRPr lang="en-US" altLang="zh-CN" sz="1200" dirty="0" smtClean="0"/>
          </a:p>
          <a:p>
            <a:endParaRPr lang="en-US" altLang="zh-CN" sz="1200" dirty="0"/>
          </a:p>
          <a:p>
            <a:r>
              <a:rPr lang="zh-CN" altLang="en-US" sz="1200" dirty="0" smtClean="0"/>
              <a:t>互</a:t>
            </a:r>
            <a:endParaRPr lang="zh-CN" altLang="en-US" sz="1200" dirty="0"/>
          </a:p>
        </p:txBody>
      </p:sp>
      <p:sp>
        <p:nvSpPr>
          <p:cNvPr id="23" name="TextBox 22"/>
          <p:cNvSpPr txBox="1"/>
          <p:nvPr/>
        </p:nvSpPr>
        <p:spPr>
          <a:xfrm>
            <a:off x="6370576" y="2952517"/>
            <a:ext cx="849274" cy="276999"/>
          </a:xfrm>
          <a:prstGeom prst="rect">
            <a:avLst/>
          </a:prstGeom>
          <a:noFill/>
        </p:spPr>
        <p:txBody>
          <a:bodyPr wrap="square" rtlCol="0">
            <a:spAutoFit/>
          </a:bodyPr>
          <a:lstStyle/>
          <a:p>
            <a:pPr algn="ctr"/>
            <a:r>
              <a:rPr lang="zh-CN" altLang="en-US" sz="1200" dirty="0" smtClean="0"/>
              <a:t>解 释 器</a:t>
            </a:r>
            <a:endParaRPr lang="zh-CN" altLang="en-US" sz="1200" dirty="0"/>
          </a:p>
        </p:txBody>
      </p:sp>
      <p:sp>
        <p:nvSpPr>
          <p:cNvPr id="24" name="TextBox 23"/>
          <p:cNvSpPr txBox="1"/>
          <p:nvPr/>
        </p:nvSpPr>
        <p:spPr>
          <a:xfrm>
            <a:off x="6269756" y="4042888"/>
            <a:ext cx="950094" cy="276999"/>
          </a:xfrm>
          <a:prstGeom prst="rect">
            <a:avLst/>
          </a:prstGeom>
          <a:noFill/>
        </p:spPr>
        <p:txBody>
          <a:bodyPr wrap="square" rtlCol="0">
            <a:spAutoFit/>
          </a:bodyPr>
          <a:lstStyle/>
          <a:p>
            <a:pPr algn="ctr"/>
            <a:r>
              <a:rPr lang="zh-CN" altLang="en-US" sz="1200" dirty="0" smtClean="0"/>
              <a:t>推 理 引 擎</a:t>
            </a:r>
            <a:endParaRPr lang="zh-CN" altLang="en-US" sz="1200" dirty="0"/>
          </a:p>
        </p:txBody>
      </p:sp>
      <p:sp>
        <p:nvSpPr>
          <p:cNvPr id="25" name="TextBox 24"/>
          <p:cNvSpPr txBox="1"/>
          <p:nvPr/>
        </p:nvSpPr>
        <p:spPr>
          <a:xfrm>
            <a:off x="7764700" y="4139761"/>
            <a:ext cx="670412" cy="276999"/>
          </a:xfrm>
          <a:prstGeom prst="rect">
            <a:avLst/>
          </a:prstGeom>
          <a:noFill/>
        </p:spPr>
        <p:txBody>
          <a:bodyPr wrap="square" rtlCol="0">
            <a:spAutoFit/>
          </a:bodyPr>
          <a:lstStyle/>
          <a:p>
            <a:r>
              <a:rPr lang="zh-CN" altLang="en-US" sz="1200" dirty="0" smtClean="0"/>
              <a:t>知识库</a:t>
            </a:r>
            <a:endParaRPr lang="zh-CN" altLang="en-US" sz="1200" dirty="0"/>
          </a:p>
        </p:txBody>
      </p:sp>
      <p:sp>
        <p:nvSpPr>
          <p:cNvPr id="26" name="流程图: 磁盘 25"/>
          <p:cNvSpPr/>
          <p:nvPr/>
        </p:nvSpPr>
        <p:spPr bwMode="auto">
          <a:xfrm>
            <a:off x="7797370" y="2803327"/>
            <a:ext cx="736925" cy="539324"/>
          </a:xfrm>
          <a:prstGeom prst="flowChartMagneticDisk">
            <a:avLst/>
          </a:prstGeom>
          <a:solidFill>
            <a:schemeClr val="accent3">
              <a:lumMod val="95000"/>
            </a:schemeClr>
          </a:solidFill>
          <a:ln w="9525" cap="flat" cmpd="sng" algn="ctr">
            <a:solidFill>
              <a:schemeClr val="bg2"/>
            </a:solidFill>
            <a:prstDash val="lg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sz="1200" b="1">
              <a:latin typeface="Arial" charset="0"/>
              <a:ea typeface="宋体" charset="-122"/>
            </a:endParaRPr>
          </a:p>
        </p:txBody>
      </p:sp>
      <p:sp>
        <p:nvSpPr>
          <p:cNvPr id="27" name="TextBox 26"/>
          <p:cNvSpPr txBox="1"/>
          <p:nvPr/>
        </p:nvSpPr>
        <p:spPr>
          <a:xfrm>
            <a:off x="7799170" y="2981890"/>
            <a:ext cx="809216" cy="276999"/>
          </a:xfrm>
          <a:prstGeom prst="rect">
            <a:avLst/>
          </a:prstGeom>
          <a:noFill/>
        </p:spPr>
        <p:txBody>
          <a:bodyPr wrap="square" rtlCol="0">
            <a:spAutoFit/>
          </a:bodyPr>
          <a:lstStyle/>
          <a:p>
            <a:r>
              <a:rPr lang="zh-CN" altLang="en-US" sz="1200" dirty="0" smtClean="0"/>
              <a:t>工作存储</a:t>
            </a:r>
            <a:endParaRPr lang="zh-CN" altLang="en-US" sz="1200" dirty="0"/>
          </a:p>
        </p:txBody>
      </p:sp>
      <p:sp>
        <p:nvSpPr>
          <p:cNvPr id="28" name="圆角矩形 27"/>
          <p:cNvSpPr/>
          <p:nvPr/>
        </p:nvSpPr>
        <p:spPr bwMode="auto">
          <a:xfrm>
            <a:off x="6091536" y="2735518"/>
            <a:ext cx="1471744" cy="1681242"/>
          </a:xfrm>
          <a:prstGeom prst="roundRect">
            <a:avLst/>
          </a:prstGeom>
          <a:noFill/>
          <a:ln w="19050" cap="flat" cmpd="sng" algn="ctr">
            <a:solidFill>
              <a:srgbClr val="C00000"/>
            </a:solidFill>
            <a:prstDash val="lgDash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b="1">
              <a:latin typeface="Arial" charset="0"/>
              <a:ea typeface="宋体" charset="-122"/>
            </a:endParaRPr>
          </a:p>
        </p:txBody>
      </p:sp>
      <p:sp>
        <p:nvSpPr>
          <p:cNvPr id="29" name="圆角矩形 28"/>
          <p:cNvSpPr/>
          <p:nvPr/>
        </p:nvSpPr>
        <p:spPr bwMode="auto">
          <a:xfrm>
            <a:off x="7764700" y="2735518"/>
            <a:ext cx="843686" cy="640661"/>
          </a:xfrm>
          <a:prstGeom prst="roundRect">
            <a:avLst/>
          </a:prstGeom>
          <a:noFill/>
          <a:ln w="19050" cap="flat" cmpd="sng" algn="ctr">
            <a:solidFill>
              <a:srgbClr val="C00000"/>
            </a:solidFill>
            <a:prstDash val="lgDash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b="1">
              <a:latin typeface="Arial" charset="0"/>
              <a:ea typeface="宋体" charset="-122"/>
            </a:endParaRPr>
          </a:p>
        </p:txBody>
      </p:sp>
      <p:sp>
        <p:nvSpPr>
          <p:cNvPr id="30" name="圆角矩形 29"/>
          <p:cNvSpPr/>
          <p:nvPr/>
        </p:nvSpPr>
        <p:spPr bwMode="auto">
          <a:xfrm>
            <a:off x="5322522" y="2803328"/>
            <a:ext cx="623181" cy="1613432"/>
          </a:xfrm>
          <a:prstGeom prst="roundRect">
            <a:avLst/>
          </a:prstGeom>
          <a:noFill/>
          <a:ln w="19050" cap="flat" cmpd="sng" algn="ctr">
            <a:solidFill>
              <a:srgbClr val="C00000"/>
            </a:solidFill>
            <a:prstDash val="lgDash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48" name="标题 1"/>
          <p:cNvSpPr txBox="1">
            <a:spLocks/>
          </p:cNvSpPr>
          <p:nvPr/>
        </p:nvSpPr>
        <p:spPr bwMode="auto">
          <a:xfrm>
            <a:off x="457200" y="333375"/>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面向社区的疾病诊断决策支持系统</a:t>
            </a:r>
            <a:endParaRPr lang="zh-CN" altLang="en-US" sz="2800" b="1" dirty="0">
              <a:solidFill>
                <a:srgbClr val="FFFFFF"/>
              </a:solidFill>
              <a:latin typeface="Times New Roman" pitchFamily="18" charset="0"/>
              <a:ea typeface="黑体" pitchFamily="49" charset="-122"/>
              <a:cs typeface="Times New Roman" pitchFamily="18" charset="0"/>
            </a:endParaRPr>
          </a:p>
        </p:txBody>
      </p:sp>
      <p:grpSp>
        <p:nvGrpSpPr>
          <p:cNvPr id="57" name="组合 56"/>
          <p:cNvGrpSpPr/>
          <p:nvPr/>
        </p:nvGrpSpPr>
        <p:grpSpPr>
          <a:xfrm>
            <a:off x="483589" y="1462513"/>
            <a:ext cx="3368331" cy="2254519"/>
            <a:chOff x="899592" y="1772816"/>
            <a:chExt cx="6991350" cy="1994841"/>
          </a:xfrm>
          <a:effectLst/>
        </p:grpSpPr>
        <p:sp>
          <p:nvSpPr>
            <p:cNvPr id="58" name="Freeform 4"/>
            <p:cNvSpPr>
              <a:spLocks/>
            </p:cNvSpPr>
            <p:nvPr/>
          </p:nvSpPr>
          <p:spPr bwMode="gray">
            <a:xfrm>
              <a:off x="899592" y="2777657"/>
              <a:ext cx="2019300" cy="990000"/>
            </a:xfrm>
            <a:custGeom>
              <a:avLst/>
              <a:gdLst>
                <a:gd name="T0" fmla="*/ 88 w 2320"/>
                <a:gd name="T1" fmla="*/ 696 h 792"/>
                <a:gd name="T2" fmla="*/ 88 w 2320"/>
                <a:gd name="T3" fmla="*/ 0 h 792"/>
                <a:gd name="T4" fmla="*/ 0 w 2320"/>
                <a:gd name="T5" fmla="*/ 0 h 792"/>
                <a:gd name="T6" fmla="*/ 0 w 2320"/>
                <a:gd name="T7" fmla="*/ 792 h 792"/>
                <a:gd name="T8" fmla="*/ 2320 w 2320"/>
                <a:gd name="T9" fmla="*/ 792 h 792"/>
                <a:gd name="T10" fmla="*/ 2320 w 2320"/>
                <a:gd name="T11" fmla="*/ 696 h 792"/>
                <a:gd name="T12" fmla="*/ 88 w 2320"/>
                <a:gd name="T13" fmla="*/ 696 h 792"/>
              </a:gdLst>
              <a:ahLst/>
              <a:cxnLst>
                <a:cxn ang="0">
                  <a:pos x="T0" y="T1"/>
                </a:cxn>
                <a:cxn ang="0">
                  <a:pos x="T2" y="T3"/>
                </a:cxn>
                <a:cxn ang="0">
                  <a:pos x="T4" y="T5"/>
                </a:cxn>
                <a:cxn ang="0">
                  <a:pos x="T6" y="T7"/>
                </a:cxn>
                <a:cxn ang="0">
                  <a:pos x="T8" y="T9"/>
                </a:cxn>
                <a:cxn ang="0">
                  <a:pos x="T10" y="T11"/>
                </a:cxn>
                <a:cxn ang="0">
                  <a:pos x="T12" y="T13"/>
                </a:cxn>
              </a:cxnLst>
              <a:rect l="0" t="0" r="r" b="b"/>
              <a:pathLst>
                <a:path w="2320" h="792">
                  <a:moveTo>
                    <a:pt x="88" y="696"/>
                  </a:moveTo>
                  <a:lnTo>
                    <a:pt x="88" y="0"/>
                  </a:lnTo>
                  <a:lnTo>
                    <a:pt x="0" y="0"/>
                  </a:lnTo>
                  <a:lnTo>
                    <a:pt x="0" y="792"/>
                  </a:lnTo>
                  <a:lnTo>
                    <a:pt x="2320" y="792"/>
                  </a:lnTo>
                  <a:lnTo>
                    <a:pt x="2320" y="696"/>
                  </a:lnTo>
                  <a:lnTo>
                    <a:pt x="88" y="696"/>
                  </a:lnTo>
                  <a:close/>
                </a:path>
              </a:pathLst>
            </a:custGeom>
            <a:solidFill>
              <a:srgbClr val="66CCFF"/>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pPr algn="ctr">
                <a:lnSpc>
                  <a:spcPts val="2800"/>
                </a:lnSpc>
              </a:pPr>
              <a:endParaRPr lang="zh-CN" altLang="en-US" sz="900"/>
            </a:p>
          </p:txBody>
        </p:sp>
        <p:sp>
          <p:nvSpPr>
            <p:cNvPr id="59" name="Freeform 5"/>
            <p:cNvSpPr>
              <a:spLocks/>
            </p:cNvSpPr>
            <p:nvPr/>
          </p:nvSpPr>
          <p:spPr bwMode="gray">
            <a:xfrm rot="10800000">
              <a:off x="5966892" y="1772816"/>
              <a:ext cx="1924050" cy="990000"/>
            </a:xfrm>
            <a:custGeom>
              <a:avLst/>
              <a:gdLst>
                <a:gd name="T0" fmla="*/ 88 w 2320"/>
                <a:gd name="T1" fmla="*/ 696 h 792"/>
                <a:gd name="T2" fmla="*/ 88 w 2320"/>
                <a:gd name="T3" fmla="*/ 0 h 792"/>
                <a:gd name="T4" fmla="*/ 0 w 2320"/>
                <a:gd name="T5" fmla="*/ 0 h 792"/>
                <a:gd name="T6" fmla="*/ 0 w 2320"/>
                <a:gd name="T7" fmla="*/ 792 h 792"/>
                <a:gd name="T8" fmla="*/ 2320 w 2320"/>
                <a:gd name="T9" fmla="*/ 792 h 792"/>
                <a:gd name="T10" fmla="*/ 2320 w 2320"/>
                <a:gd name="T11" fmla="*/ 696 h 792"/>
                <a:gd name="T12" fmla="*/ 88 w 2320"/>
                <a:gd name="T13" fmla="*/ 696 h 792"/>
              </a:gdLst>
              <a:ahLst/>
              <a:cxnLst>
                <a:cxn ang="0">
                  <a:pos x="T0" y="T1"/>
                </a:cxn>
                <a:cxn ang="0">
                  <a:pos x="T2" y="T3"/>
                </a:cxn>
                <a:cxn ang="0">
                  <a:pos x="T4" y="T5"/>
                </a:cxn>
                <a:cxn ang="0">
                  <a:pos x="T6" y="T7"/>
                </a:cxn>
                <a:cxn ang="0">
                  <a:pos x="T8" y="T9"/>
                </a:cxn>
                <a:cxn ang="0">
                  <a:pos x="T10" y="T11"/>
                </a:cxn>
                <a:cxn ang="0">
                  <a:pos x="T12" y="T13"/>
                </a:cxn>
              </a:cxnLst>
              <a:rect l="0" t="0" r="r" b="b"/>
              <a:pathLst>
                <a:path w="2320" h="792">
                  <a:moveTo>
                    <a:pt x="88" y="696"/>
                  </a:moveTo>
                  <a:lnTo>
                    <a:pt x="88" y="0"/>
                  </a:lnTo>
                  <a:lnTo>
                    <a:pt x="0" y="0"/>
                  </a:lnTo>
                  <a:lnTo>
                    <a:pt x="0" y="792"/>
                  </a:lnTo>
                  <a:lnTo>
                    <a:pt x="2320" y="792"/>
                  </a:lnTo>
                  <a:lnTo>
                    <a:pt x="2320" y="696"/>
                  </a:lnTo>
                  <a:lnTo>
                    <a:pt x="88" y="696"/>
                  </a:lnTo>
                  <a:close/>
                </a:path>
              </a:pathLst>
            </a:custGeom>
            <a:solidFill>
              <a:srgbClr val="66CCFF"/>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pPr algn="ctr">
                <a:lnSpc>
                  <a:spcPts val="2800"/>
                </a:lnSpc>
              </a:pPr>
              <a:endParaRPr lang="zh-CN" altLang="en-US" sz="900"/>
            </a:p>
          </p:txBody>
        </p:sp>
        <p:sp>
          <p:nvSpPr>
            <p:cNvPr id="60" name="Rectangle 6"/>
            <p:cNvSpPr>
              <a:spLocks noChangeArrowheads="1"/>
            </p:cNvSpPr>
            <p:nvPr/>
          </p:nvSpPr>
          <p:spPr bwMode="gray">
            <a:xfrm>
              <a:off x="1078980" y="1944089"/>
              <a:ext cx="6629400" cy="1624881"/>
            </a:xfrm>
            <a:prstGeom prst="rect">
              <a:avLst/>
            </a:prstGeom>
            <a:solidFill>
              <a:srgbClr val="006699"/>
            </a:solidFill>
            <a:ln w="9525">
              <a:noFill/>
              <a:miter lim="800000"/>
              <a:headEnd/>
              <a:tailEnd/>
            </a:ln>
            <a:effectLst/>
          </p:spPr>
          <p:txBody>
            <a:bodyPr anchor="ctr"/>
            <a:lstStyle/>
            <a:p>
              <a:pPr algn="ctr">
                <a:lnSpc>
                  <a:spcPts val="2800"/>
                </a:lnSpc>
              </a:pPr>
              <a:endParaRPr lang="en-US" altLang="zh-CN" sz="1100" dirty="0">
                <a:solidFill>
                  <a:srgbClr val="FFFFFF"/>
                </a:solidFill>
                <a:ea typeface="宋体" pitchFamily="2" charset="-122"/>
              </a:endParaRPr>
            </a:p>
          </p:txBody>
        </p:sp>
      </p:grpSp>
      <p:sp>
        <p:nvSpPr>
          <p:cNvPr id="61" name="Text Box 8"/>
          <p:cNvSpPr txBox="1">
            <a:spLocks noChangeArrowheads="1"/>
          </p:cNvSpPr>
          <p:nvPr/>
        </p:nvSpPr>
        <p:spPr bwMode="gray">
          <a:xfrm>
            <a:off x="805274" y="1635979"/>
            <a:ext cx="2724800" cy="400110"/>
          </a:xfrm>
          <a:prstGeom prst="rect">
            <a:avLst/>
          </a:prstGeom>
          <a:noFill/>
          <a:ln>
            <a:noFill/>
          </a:ln>
          <a:effectLst/>
          <a:extLst/>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lang="zh-CN" altLang="en-US" sz="2000" b="0" kern="0" dirty="0" smtClean="0">
                <a:solidFill>
                  <a:srgbClr val="FFFFFF"/>
                </a:solidFill>
                <a:effectLst>
                  <a:outerShdw blurRad="38100" dist="38100" dir="2700000" algn="tl">
                    <a:srgbClr val="000000"/>
                  </a:outerShdw>
                </a:effectLst>
                <a:latin typeface="Arial" pitchFamily="34" charset="0"/>
                <a:ea typeface="宋体" pitchFamily="2" charset="-122"/>
              </a:rPr>
              <a:t>决策支持服务</a:t>
            </a:r>
            <a:endParaRPr lang="zh-CN" altLang="en-US" sz="2000" b="0" kern="0" dirty="0">
              <a:solidFill>
                <a:srgbClr val="FFFFFF"/>
              </a:solidFill>
              <a:effectLst>
                <a:outerShdw blurRad="38100" dist="38100" dir="2700000" algn="tl">
                  <a:srgbClr val="000000"/>
                </a:outerShdw>
              </a:effectLst>
              <a:latin typeface="Arial" pitchFamily="34" charset="0"/>
              <a:ea typeface="宋体" pitchFamily="2" charset="-122"/>
            </a:endParaRPr>
          </a:p>
        </p:txBody>
      </p:sp>
      <p:grpSp>
        <p:nvGrpSpPr>
          <p:cNvPr id="63" name="组合 62"/>
          <p:cNvGrpSpPr/>
          <p:nvPr/>
        </p:nvGrpSpPr>
        <p:grpSpPr>
          <a:xfrm>
            <a:off x="387631" y="3877057"/>
            <a:ext cx="3464289" cy="2167613"/>
            <a:chOff x="918642" y="3781667"/>
            <a:chExt cx="6951902" cy="2167613"/>
          </a:xfrm>
          <a:effectLst/>
        </p:grpSpPr>
        <p:sp>
          <p:nvSpPr>
            <p:cNvPr id="64" name="Rectangle 9"/>
            <p:cNvSpPr>
              <a:spLocks noChangeArrowheads="1"/>
            </p:cNvSpPr>
            <p:nvPr/>
          </p:nvSpPr>
          <p:spPr bwMode="gray">
            <a:xfrm>
              <a:off x="1104817" y="3975235"/>
              <a:ext cx="6629398" cy="1816477"/>
            </a:xfrm>
            <a:prstGeom prst="rect">
              <a:avLst/>
            </a:prstGeom>
            <a:solidFill>
              <a:srgbClr val="009999"/>
            </a:solidFill>
            <a:ln w="9525">
              <a:noFill/>
              <a:miter lim="800000"/>
              <a:headEnd/>
              <a:tailEnd/>
            </a:ln>
            <a:effectLst/>
          </p:spPr>
          <p:txBody>
            <a:bodyPr anchor="ctr"/>
            <a:lstStyle/>
            <a:p>
              <a:pPr algn="ctr" eaLnBrk="0" hangingPunct="0">
                <a:lnSpc>
                  <a:spcPts val="2800"/>
                </a:lnSpc>
              </a:pPr>
              <a:endParaRPr lang="en-US" altLang="zh-CN" sz="1400" dirty="0">
                <a:solidFill>
                  <a:srgbClr val="FFFFFF"/>
                </a:solidFill>
                <a:ea typeface="宋体" pitchFamily="2" charset="-122"/>
              </a:endParaRPr>
            </a:p>
          </p:txBody>
        </p:sp>
        <p:sp>
          <p:nvSpPr>
            <p:cNvPr id="65" name="Freeform 7"/>
            <p:cNvSpPr>
              <a:spLocks/>
            </p:cNvSpPr>
            <p:nvPr/>
          </p:nvSpPr>
          <p:spPr bwMode="gray">
            <a:xfrm>
              <a:off x="918642" y="4959280"/>
              <a:ext cx="2019300" cy="990000"/>
            </a:xfrm>
            <a:custGeom>
              <a:avLst/>
              <a:gdLst>
                <a:gd name="T0" fmla="*/ 88 w 2320"/>
                <a:gd name="T1" fmla="*/ 696 h 792"/>
                <a:gd name="T2" fmla="*/ 88 w 2320"/>
                <a:gd name="T3" fmla="*/ 0 h 792"/>
                <a:gd name="T4" fmla="*/ 0 w 2320"/>
                <a:gd name="T5" fmla="*/ 0 h 792"/>
                <a:gd name="T6" fmla="*/ 0 w 2320"/>
                <a:gd name="T7" fmla="*/ 792 h 792"/>
                <a:gd name="T8" fmla="*/ 2320 w 2320"/>
                <a:gd name="T9" fmla="*/ 792 h 792"/>
                <a:gd name="T10" fmla="*/ 2320 w 2320"/>
                <a:gd name="T11" fmla="*/ 696 h 792"/>
                <a:gd name="T12" fmla="*/ 88 w 2320"/>
                <a:gd name="T13" fmla="*/ 696 h 792"/>
              </a:gdLst>
              <a:ahLst/>
              <a:cxnLst>
                <a:cxn ang="0">
                  <a:pos x="T0" y="T1"/>
                </a:cxn>
                <a:cxn ang="0">
                  <a:pos x="T2" y="T3"/>
                </a:cxn>
                <a:cxn ang="0">
                  <a:pos x="T4" y="T5"/>
                </a:cxn>
                <a:cxn ang="0">
                  <a:pos x="T6" y="T7"/>
                </a:cxn>
                <a:cxn ang="0">
                  <a:pos x="T8" y="T9"/>
                </a:cxn>
                <a:cxn ang="0">
                  <a:pos x="T10" y="T11"/>
                </a:cxn>
                <a:cxn ang="0">
                  <a:pos x="T12" y="T13"/>
                </a:cxn>
              </a:cxnLst>
              <a:rect l="0" t="0" r="r" b="b"/>
              <a:pathLst>
                <a:path w="2320" h="792">
                  <a:moveTo>
                    <a:pt x="88" y="696"/>
                  </a:moveTo>
                  <a:lnTo>
                    <a:pt x="88" y="0"/>
                  </a:lnTo>
                  <a:lnTo>
                    <a:pt x="0" y="0"/>
                  </a:lnTo>
                  <a:lnTo>
                    <a:pt x="0" y="792"/>
                  </a:lnTo>
                  <a:lnTo>
                    <a:pt x="2320" y="792"/>
                  </a:lnTo>
                  <a:lnTo>
                    <a:pt x="2320" y="696"/>
                  </a:lnTo>
                  <a:lnTo>
                    <a:pt x="88" y="696"/>
                  </a:lnTo>
                  <a:close/>
                </a:path>
              </a:pathLst>
            </a:custGeom>
            <a:solidFill>
              <a:srgbClr val="DFE29A"/>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pPr algn="ctr">
                <a:lnSpc>
                  <a:spcPts val="2800"/>
                </a:lnSpc>
              </a:pPr>
              <a:endParaRPr lang="zh-CN" altLang="en-US"/>
            </a:p>
          </p:txBody>
        </p:sp>
        <p:sp>
          <p:nvSpPr>
            <p:cNvPr id="66" name="Freeform 8"/>
            <p:cNvSpPr>
              <a:spLocks/>
            </p:cNvSpPr>
            <p:nvPr/>
          </p:nvSpPr>
          <p:spPr bwMode="gray">
            <a:xfrm rot="10800000">
              <a:off x="5946495" y="3781667"/>
              <a:ext cx="1924049" cy="990000"/>
            </a:xfrm>
            <a:custGeom>
              <a:avLst/>
              <a:gdLst>
                <a:gd name="T0" fmla="*/ 88 w 2320"/>
                <a:gd name="T1" fmla="*/ 696 h 792"/>
                <a:gd name="T2" fmla="*/ 88 w 2320"/>
                <a:gd name="T3" fmla="*/ 0 h 792"/>
                <a:gd name="T4" fmla="*/ 0 w 2320"/>
                <a:gd name="T5" fmla="*/ 0 h 792"/>
                <a:gd name="T6" fmla="*/ 0 w 2320"/>
                <a:gd name="T7" fmla="*/ 792 h 792"/>
                <a:gd name="T8" fmla="*/ 2320 w 2320"/>
                <a:gd name="T9" fmla="*/ 792 h 792"/>
                <a:gd name="T10" fmla="*/ 2320 w 2320"/>
                <a:gd name="T11" fmla="*/ 696 h 792"/>
                <a:gd name="T12" fmla="*/ 88 w 2320"/>
                <a:gd name="T13" fmla="*/ 696 h 792"/>
              </a:gdLst>
              <a:ahLst/>
              <a:cxnLst>
                <a:cxn ang="0">
                  <a:pos x="T0" y="T1"/>
                </a:cxn>
                <a:cxn ang="0">
                  <a:pos x="T2" y="T3"/>
                </a:cxn>
                <a:cxn ang="0">
                  <a:pos x="T4" y="T5"/>
                </a:cxn>
                <a:cxn ang="0">
                  <a:pos x="T6" y="T7"/>
                </a:cxn>
                <a:cxn ang="0">
                  <a:pos x="T8" y="T9"/>
                </a:cxn>
                <a:cxn ang="0">
                  <a:pos x="T10" y="T11"/>
                </a:cxn>
                <a:cxn ang="0">
                  <a:pos x="T12" y="T13"/>
                </a:cxn>
              </a:cxnLst>
              <a:rect l="0" t="0" r="r" b="b"/>
              <a:pathLst>
                <a:path w="2320" h="792">
                  <a:moveTo>
                    <a:pt x="88" y="696"/>
                  </a:moveTo>
                  <a:lnTo>
                    <a:pt x="88" y="0"/>
                  </a:lnTo>
                  <a:lnTo>
                    <a:pt x="0" y="0"/>
                  </a:lnTo>
                  <a:lnTo>
                    <a:pt x="0" y="792"/>
                  </a:lnTo>
                  <a:lnTo>
                    <a:pt x="2320" y="792"/>
                  </a:lnTo>
                  <a:lnTo>
                    <a:pt x="2320" y="696"/>
                  </a:lnTo>
                  <a:lnTo>
                    <a:pt x="88" y="696"/>
                  </a:lnTo>
                  <a:close/>
                </a:path>
              </a:pathLst>
            </a:custGeom>
            <a:solidFill>
              <a:srgbClr val="DFE29A"/>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pPr algn="ctr">
                <a:lnSpc>
                  <a:spcPts val="2800"/>
                </a:lnSpc>
              </a:pPr>
              <a:endParaRPr lang="zh-CN" altLang="en-US"/>
            </a:p>
          </p:txBody>
        </p:sp>
      </p:grpSp>
      <p:sp>
        <p:nvSpPr>
          <p:cNvPr id="67" name="TextBox 66"/>
          <p:cNvSpPr txBox="1"/>
          <p:nvPr/>
        </p:nvSpPr>
        <p:spPr>
          <a:xfrm>
            <a:off x="890762" y="2152750"/>
            <a:ext cx="2481759" cy="1200329"/>
          </a:xfrm>
          <a:prstGeom prst="rect">
            <a:avLst/>
          </a:prstGeom>
          <a:noFill/>
        </p:spPr>
        <p:txBody>
          <a:bodyPr wrap="square" rtlCol="0">
            <a:spAutoFit/>
          </a:bodyPr>
          <a:lstStyle/>
          <a:p>
            <a:pPr marL="285750" indent="-285750">
              <a:buFont typeface="Wingdings" pitchFamily="2" charset="2"/>
              <a:buChar char="Ø"/>
            </a:pPr>
            <a:r>
              <a:rPr lang="zh-CN" altLang="en-US" dirty="0" smtClean="0">
                <a:solidFill>
                  <a:schemeClr val="bg1"/>
                </a:solidFill>
              </a:rPr>
              <a:t>各种常见疾病的诊断推理</a:t>
            </a:r>
            <a:endParaRPr lang="en-US" altLang="zh-CN" dirty="0" smtClean="0">
              <a:solidFill>
                <a:schemeClr val="bg1"/>
              </a:solidFill>
            </a:endParaRPr>
          </a:p>
          <a:p>
            <a:pPr marL="285750" indent="-285750">
              <a:buFont typeface="Wingdings" pitchFamily="2" charset="2"/>
              <a:buChar char="Ø"/>
            </a:pPr>
            <a:r>
              <a:rPr lang="zh-CN" altLang="en-US" dirty="0" smtClean="0">
                <a:solidFill>
                  <a:schemeClr val="bg1"/>
                </a:solidFill>
              </a:rPr>
              <a:t>决策服务的动态添加及更新</a:t>
            </a:r>
            <a:endParaRPr lang="zh-CN" altLang="en-US" dirty="0">
              <a:solidFill>
                <a:schemeClr val="bg1"/>
              </a:solidFill>
            </a:endParaRPr>
          </a:p>
        </p:txBody>
      </p:sp>
      <p:sp>
        <p:nvSpPr>
          <p:cNvPr id="68" name="TextBox 67"/>
          <p:cNvSpPr txBox="1"/>
          <p:nvPr/>
        </p:nvSpPr>
        <p:spPr>
          <a:xfrm>
            <a:off x="822390" y="4664493"/>
            <a:ext cx="2481759" cy="923330"/>
          </a:xfrm>
          <a:prstGeom prst="rect">
            <a:avLst/>
          </a:prstGeom>
          <a:noFill/>
        </p:spPr>
        <p:txBody>
          <a:bodyPr wrap="square" rtlCol="0">
            <a:spAutoFit/>
          </a:bodyPr>
          <a:lstStyle/>
          <a:p>
            <a:pPr marL="285750" indent="-285750">
              <a:buFont typeface="Wingdings" pitchFamily="2" charset="2"/>
              <a:buChar char="Ø"/>
            </a:pPr>
            <a:r>
              <a:rPr lang="zh-CN" altLang="en-US" dirty="0" smtClean="0">
                <a:solidFill>
                  <a:schemeClr val="bg1"/>
                </a:solidFill>
              </a:rPr>
              <a:t>数据结构复杂、类型多样</a:t>
            </a:r>
            <a:endParaRPr lang="en-US" altLang="zh-CN" dirty="0" smtClean="0">
              <a:solidFill>
                <a:schemeClr val="bg1"/>
              </a:solidFill>
            </a:endParaRPr>
          </a:p>
          <a:p>
            <a:pPr marL="285750" indent="-285750">
              <a:buFont typeface="Wingdings" pitchFamily="2" charset="2"/>
              <a:buChar char="Ø"/>
            </a:pPr>
            <a:r>
              <a:rPr lang="zh-CN" altLang="en-US" dirty="0" smtClean="0">
                <a:solidFill>
                  <a:schemeClr val="bg1"/>
                </a:solidFill>
              </a:rPr>
              <a:t>数据量高速增长</a:t>
            </a:r>
            <a:endParaRPr lang="zh-CN" altLang="en-US" dirty="0">
              <a:solidFill>
                <a:schemeClr val="bg1"/>
              </a:solidFill>
            </a:endParaRPr>
          </a:p>
        </p:txBody>
      </p:sp>
      <p:sp>
        <p:nvSpPr>
          <p:cNvPr id="69" name="Text Box 8"/>
          <p:cNvSpPr txBox="1">
            <a:spLocks noChangeArrowheads="1"/>
          </p:cNvSpPr>
          <p:nvPr/>
        </p:nvSpPr>
        <p:spPr bwMode="gray">
          <a:xfrm>
            <a:off x="805274" y="4151976"/>
            <a:ext cx="2724800" cy="400110"/>
          </a:xfrm>
          <a:prstGeom prst="rect">
            <a:avLst/>
          </a:prstGeom>
          <a:noFill/>
          <a:ln>
            <a:noFill/>
          </a:ln>
          <a:effectLst/>
          <a:extLst/>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lang="zh-CN" altLang="en-US" sz="2000" b="0" kern="0" dirty="0" smtClean="0">
                <a:solidFill>
                  <a:srgbClr val="FFFFFF"/>
                </a:solidFill>
                <a:effectLst>
                  <a:outerShdw blurRad="38100" dist="38100" dir="2700000" algn="tl">
                    <a:srgbClr val="000000"/>
                  </a:outerShdw>
                </a:effectLst>
                <a:latin typeface="Arial" pitchFamily="34" charset="0"/>
                <a:ea typeface="宋体" pitchFamily="2" charset="-122"/>
              </a:rPr>
              <a:t>医疗数据管理</a:t>
            </a:r>
            <a:endParaRPr lang="zh-CN" altLang="en-US" sz="2000" b="0" kern="0" dirty="0">
              <a:solidFill>
                <a:srgbClr val="FFFFFF"/>
              </a:solidFill>
              <a:effectLst>
                <a:outerShdw blurRad="38100" dist="38100" dir="2700000" algn="tl">
                  <a:srgbClr val="000000"/>
                </a:outerShdw>
              </a:effectLst>
              <a:latin typeface="Arial" pitchFamily="34" charset="0"/>
              <a:ea typeface="宋体" pitchFamily="2" charset="-122"/>
            </a:endParaRPr>
          </a:p>
        </p:txBody>
      </p:sp>
    </p:spTree>
    <p:extLst>
      <p:ext uri="{BB962C8B-B14F-4D97-AF65-F5344CB8AC3E}">
        <p14:creationId xmlns:p14="http://schemas.microsoft.com/office/powerpoint/2010/main" val="334007072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E9DE5A85-2D30-4737-8208-EC70138A904D}" type="slidenum">
              <a:rPr lang="en-US" altLang="zh-CN" smtClean="0">
                <a:solidFill>
                  <a:srgbClr val="000000"/>
                </a:solidFill>
                <a:latin typeface="Arial" charset="0"/>
              </a:rPr>
              <a:pPr eaLnBrk="1" fontAlgn="base" hangingPunct="1">
                <a:spcBef>
                  <a:spcPct val="0"/>
                </a:spcBef>
                <a:spcAft>
                  <a:spcPct val="0"/>
                </a:spcAft>
              </a:pPr>
              <a:t>9</a:t>
            </a:fld>
            <a:endParaRPr lang="en-US" altLang="zh-CN" dirty="0" smtClean="0">
              <a:solidFill>
                <a:srgbClr val="000000"/>
              </a:solidFill>
              <a:latin typeface="Arial" charset="0"/>
            </a:endParaRPr>
          </a:p>
        </p:txBody>
      </p:sp>
      <p:sp>
        <p:nvSpPr>
          <p:cNvPr id="57348" name="标题 1"/>
          <p:cNvSpPr txBox="1">
            <a:spLocks/>
          </p:cNvSpPr>
          <p:nvPr/>
        </p:nvSpPr>
        <p:spPr bwMode="auto">
          <a:xfrm>
            <a:off x="400487" y="280289"/>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系统概念图</a:t>
            </a:r>
            <a:endParaRPr lang="zh-CN" altLang="en-US" sz="2800" b="1" dirty="0">
              <a:solidFill>
                <a:srgbClr val="FFFFFF"/>
              </a:solidFill>
              <a:latin typeface="Times New Roman" pitchFamily="18" charset="0"/>
              <a:ea typeface="黑体" pitchFamily="49" charset="-122"/>
              <a:cs typeface="Times New Roman" pitchFamily="18" charset="0"/>
            </a:endParaRPr>
          </a:p>
        </p:txBody>
      </p:sp>
      <p:sp>
        <p:nvSpPr>
          <p:cNvPr id="9" name="云形 8"/>
          <p:cNvSpPr/>
          <p:nvPr/>
        </p:nvSpPr>
        <p:spPr bwMode="auto">
          <a:xfrm>
            <a:off x="1149004" y="1327383"/>
            <a:ext cx="6447332" cy="4569451"/>
          </a:xfrm>
          <a:prstGeom prst="cloud">
            <a:avLst/>
          </a:prstGeom>
          <a:noFill/>
          <a:ln w="19050" cap="flat" cmpd="sng" algn="ctr">
            <a:solidFill>
              <a:schemeClr val="bg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5" name="圆角矩形 4"/>
          <p:cNvSpPr/>
          <p:nvPr/>
        </p:nvSpPr>
        <p:spPr bwMode="auto">
          <a:xfrm>
            <a:off x="4185244" y="4187784"/>
            <a:ext cx="2289738" cy="705802"/>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pic>
        <p:nvPicPr>
          <p:cNvPr id="819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76684" y="4233863"/>
            <a:ext cx="506245" cy="43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7"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67322" y="4245463"/>
            <a:ext cx="403927" cy="362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8"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55184" y="4235177"/>
            <a:ext cx="474570" cy="3903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矩形 6"/>
          <p:cNvSpPr/>
          <p:nvPr/>
        </p:nvSpPr>
        <p:spPr bwMode="auto">
          <a:xfrm>
            <a:off x="4546350" y="4055877"/>
            <a:ext cx="410542" cy="123549"/>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13" name="圆角矩形 12"/>
          <p:cNvSpPr/>
          <p:nvPr/>
        </p:nvSpPr>
        <p:spPr bwMode="auto">
          <a:xfrm>
            <a:off x="4624717" y="1614118"/>
            <a:ext cx="1920880" cy="849373"/>
          </a:xfrm>
          <a:prstGeom prst="round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14" name="上箭头 13"/>
          <p:cNvSpPr/>
          <p:nvPr/>
        </p:nvSpPr>
        <p:spPr bwMode="auto">
          <a:xfrm>
            <a:off x="4194139" y="3611868"/>
            <a:ext cx="2196659" cy="567558"/>
          </a:xfrm>
          <a:prstGeom prst="upArrow">
            <a:avLst>
              <a:gd name="adj1" fmla="val 75679"/>
              <a:gd name="adj2" fmla="val 55864"/>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33" name="矩形 32"/>
          <p:cNvSpPr/>
          <p:nvPr/>
        </p:nvSpPr>
        <p:spPr bwMode="auto">
          <a:xfrm>
            <a:off x="5602135" y="4064234"/>
            <a:ext cx="410542" cy="123549"/>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pic>
        <p:nvPicPr>
          <p:cNvPr id="8211" name="Picture 19" descr="D:\毕设\pictrute\puzzle.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77380" y="5151785"/>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6"/>
          <p:cNvPicPr>
            <a:picLocks noChangeAspect="1" noChangeArrowheads="1"/>
          </p:cNvPicPr>
          <p:nvPr/>
        </p:nvPicPr>
        <p:blipFill>
          <a:blip r:embed="rId7">
            <a:extLst>
              <a:ext uri="{BEBA8EAE-BF5A-486C-A8C5-ECC9F3942E4B}">
                <a14:imgProps xmlns:a14="http://schemas.microsoft.com/office/drawing/2010/main">
                  <a14:imgLayer r:embed="rId8">
                    <a14:imgEffect>
                      <a14:saturation sat="33000"/>
                    </a14:imgEffect>
                  </a14:imgLayer>
                </a14:imgProps>
              </a:ext>
              <a:ext uri="{28A0092B-C50C-407E-A947-70E740481C1C}">
                <a14:useLocalDpi xmlns:a14="http://schemas.microsoft.com/office/drawing/2010/main" val="0"/>
              </a:ext>
            </a:extLst>
          </a:blip>
          <a:srcRect/>
          <a:stretch>
            <a:fillRect/>
          </a:stretch>
        </p:blipFill>
        <p:spPr bwMode="auto">
          <a:xfrm>
            <a:off x="6737317" y="4578649"/>
            <a:ext cx="402934" cy="3314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214" name="Picture 22" descr="D:\毕设\pictrute\configure.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883211" y="1695812"/>
            <a:ext cx="513977" cy="513977"/>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p:cNvSpPr txBox="1"/>
          <p:nvPr/>
        </p:nvSpPr>
        <p:spPr>
          <a:xfrm>
            <a:off x="4867283" y="2141380"/>
            <a:ext cx="688415" cy="276999"/>
          </a:xfrm>
          <a:prstGeom prst="rect">
            <a:avLst/>
          </a:prstGeom>
          <a:noFill/>
        </p:spPr>
        <p:txBody>
          <a:bodyPr wrap="square" rtlCol="0">
            <a:spAutoFit/>
          </a:bodyPr>
          <a:lstStyle/>
          <a:p>
            <a:r>
              <a:rPr lang="zh-CN" altLang="en-US" sz="1200" dirty="0" smtClean="0"/>
              <a:t>组件</a:t>
            </a:r>
            <a:endParaRPr lang="zh-CN" altLang="en-US" sz="1200" dirty="0"/>
          </a:p>
        </p:txBody>
      </p:sp>
      <p:sp>
        <p:nvSpPr>
          <p:cNvPr id="16" name="TextBox 15"/>
          <p:cNvSpPr txBox="1"/>
          <p:nvPr/>
        </p:nvSpPr>
        <p:spPr>
          <a:xfrm>
            <a:off x="5492281" y="1635368"/>
            <a:ext cx="1170198" cy="276999"/>
          </a:xfrm>
          <a:prstGeom prst="rect">
            <a:avLst/>
          </a:prstGeom>
          <a:noFill/>
        </p:spPr>
        <p:txBody>
          <a:bodyPr wrap="square" rtlCol="0">
            <a:spAutoFit/>
          </a:bodyPr>
          <a:lstStyle/>
          <a:p>
            <a:r>
              <a:rPr lang="zh-CN" altLang="en-US" sz="1200" dirty="0"/>
              <a:t>界面</a:t>
            </a:r>
            <a:r>
              <a:rPr lang="zh-CN" altLang="en-US" sz="1200" dirty="0" smtClean="0"/>
              <a:t>配置文件</a:t>
            </a:r>
            <a:endParaRPr lang="zh-CN" altLang="en-US" sz="1200" dirty="0"/>
          </a:p>
        </p:txBody>
      </p:sp>
      <p:pic>
        <p:nvPicPr>
          <p:cNvPr id="8215" name="Picture 23" descr="D:\毕设\pictrute\documents (1).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201657" y="1560136"/>
            <a:ext cx="567958" cy="567958"/>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10" descr="D:\毕设\pictrute\documents.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5887080" y="1918636"/>
            <a:ext cx="543420" cy="543420"/>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p:cNvSpPr txBox="1"/>
          <p:nvPr/>
        </p:nvSpPr>
        <p:spPr>
          <a:xfrm>
            <a:off x="4657277" y="4564315"/>
            <a:ext cx="1598822" cy="338554"/>
          </a:xfrm>
          <a:prstGeom prst="rect">
            <a:avLst/>
          </a:prstGeom>
          <a:noFill/>
        </p:spPr>
        <p:txBody>
          <a:bodyPr wrap="square" rtlCol="0">
            <a:spAutoFit/>
          </a:bodyPr>
          <a:lstStyle/>
          <a:p>
            <a:r>
              <a:rPr lang="zh-CN" altLang="en-US" sz="1600" dirty="0" smtClean="0"/>
              <a:t>推理引擎库</a:t>
            </a:r>
            <a:endParaRPr lang="zh-CN" altLang="en-US" sz="1600" dirty="0"/>
          </a:p>
        </p:txBody>
      </p:sp>
      <p:sp>
        <p:nvSpPr>
          <p:cNvPr id="20" name="圆角矩形 19"/>
          <p:cNvSpPr/>
          <p:nvPr/>
        </p:nvSpPr>
        <p:spPr bwMode="auto">
          <a:xfrm>
            <a:off x="4023727" y="4921919"/>
            <a:ext cx="2017163" cy="494649"/>
          </a:xfrm>
          <a:prstGeom prst="round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pic>
        <p:nvPicPr>
          <p:cNvPr id="49" name="Picture 14" descr="D:\毕设\pictrute\puzzle-blue.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flipH="1">
            <a:off x="5358412" y="4831586"/>
            <a:ext cx="617307" cy="599848"/>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15" descr="D:\毕设\pictrute\puzzle-green (1).pn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flipH="1">
            <a:off x="4812542" y="4903702"/>
            <a:ext cx="762131" cy="550032"/>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16" descr="D:\毕设\pictrute\puzzle-red.png"/>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flipH="1">
            <a:off x="4700477" y="4939324"/>
            <a:ext cx="354707" cy="48468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3973937" y="4957618"/>
            <a:ext cx="926298" cy="338554"/>
          </a:xfrm>
          <a:prstGeom prst="rect">
            <a:avLst/>
          </a:prstGeom>
          <a:noFill/>
        </p:spPr>
        <p:txBody>
          <a:bodyPr wrap="square" rtlCol="0">
            <a:spAutoFit/>
          </a:bodyPr>
          <a:lstStyle/>
          <a:p>
            <a:r>
              <a:rPr lang="zh-CN" altLang="en-US" sz="1600" dirty="0" smtClean="0"/>
              <a:t>知识库</a:t>
            </a:r>
            <a:endParaRPr lang="zh-CN" altLang="en-US" sz="1600" dirty="0"/>
          </a:p>
        </p:txBody>
      </p:sp>
      <p:pic>
        <p:nvPicPr>
          <p:cNvPr id="53" name="Picture 21" descr="D:\毕设\pictrute\orange_arrow_up.png"/>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rot="18585121">
            <a:off x="6309756" y="4377791"/>
            <a:ext cx="615073" cy="987859"/>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25" descr="D:\毕设\pictrute\symbol_down.png"/>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rot="10800000">
            <a:off x="6896857" y="4704296"/>
            <a:ext cx="304800" cy="344840"/>
          </a:xfrm>
          <a:prstGeom prst="rect">
            <a:avLst/>
          </a:prstGeom>
          <a:noFill/>
          <a:extLst>
            <a:ext uri="{909E8E84-426E-40DD-AFC4-6F175D3DCCD1}">
              <a14:hiddenFill xmlns:a14="http://schemas.microsoft.com/office/drawing/2010/main">
                <a:solidFill>
                  <a:srgbClr val="FFFFFF"/>
                </a:solidFill>
              </a14:hiddenFill>
            </a:ext>
          </a:extLst>
        </p:spPr>
      </p:pic>
      <p:pic>
        <p:nvPicPr>
          <p:cNvPr id="8218" name="Picture 26" descr="D:\毕设\pictrute\blue_arrow_up.png"/>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rot="18840960">
            <a:off x="5703849" y="5110940"/>
            <a:ext cx="540922" cy="869751"/>
          </a:xfrm>
          <a:prstGeom prst="rect">
            <a:avLst/>
          </a:prstGeom>
          <a:noFill/>
          <a:extLst>
            <a:ext uri="{909E8E84-426E-40DD-AFC4-6F175D3DCCD1}">
              <a14:hiddenFill xmlns:a14="http://schemas.microsoft.com/office/drawing/2010/main">
                <a:solidFill>
                  <a:srgbClr val="FFFFFF"/>
                </a:solidFill>
              </a14:hiddenFill>
            </a:ext>
          </a:extLst>
        </p:spPr>
      </p:pic>
      <p:pic>
        <p:nvPicPr>
          <p:cNvPr id="65" name="Picture 25" descr="D:\毕设\pictrute\symbol_down.png"/>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rot="10800000">
            <a:off x="6393197" y="5353910"/>
            <a:ext cx="304800" cy="344840"/>
          </a:xfrm>
          <a:prstGeom prst="rect">
            <a:avLst/>
          </a:prstGeom>
          <a:noFill/>
          <a:extLst>
            <a:ext uri="{909E8E84-426E-40DD-AFC4-6F175D3DCCD1}">
              <a14:hiddenFill xmlns:a14="http://schemas.microsoft.com/office/drawing/2010/main">
                <a:solidFill>
                  <a:srgbClr val="FFFFFF"/>
                </a:solidFill>
              </a14:hiddenFill>
            </a:ext>
          </a:extLst>
        </p:spPr>
      </p:pic>
      <p:sp>
        <p:nvSpPr>
          <p:cNvPr id="76" name="上箭头 75"/>
          <p:cNvSpPr/>
          <p:nvPr/>
        </p:nvSpPr>
        <p:spPr bwMode="auto">
          <a:xfrm>
            <a:off x="1539552" y="3588884"/>
            <a:ext cx="2196659" cy="793677"/>
          </a:xfrm>
          <a:prstGeom prst="upArrow">
            <a:avLst>
              <a:gd name="adj1" fmla="val 75679"/>
              <a:gd name="adj2" fmla="val 55864"/>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77" name="流程图: 磁盘 76"/>
          <p:cNvSpPr/>
          <p:nvPr/>
        </p:nvSpPr>
        <p:spPr bwMode="auto">
          <a:xfrm>
            <a:off x="2328640" y="4235177"/>
            <a:ext cx="409316" cy="481595"/>
          </a:xfrm>
          <a:prstGeom prst="flowChartMagneticDisk">
            <a:avLst/>
          </a:prstGeom>
          <a:solidFill>
            <a:schemeClr val="accent1"/>
          </a:solidFill>
          <a:ln w="9525" cap="flat" cmpd="sng" algn="ctr">
            <a:solidFill>
              <a:schemeClr val="accent1">
                <a:lumMod val="75000"/>
              </a:schemeClr>
            </a:solidFill>
            <a:prstDash val="solid"/>
            <a:round/>
            <a:headEnd type="none" w="med" len="med"/>
            <a:tailEnd type="none" w="med" len="med"/>
          </a:ln>
          <a:effectLst>
            <a:outerShdw blurRad="63500" sx="102000" sy="102000" algn="ctr"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78" name="椭圆 77"/>
          <p:cNvSpPr/>
          <p:nvPr/>
        </p:nvSpPr>
        <p:spPr bwMode="auto">
          <a:xfrm>
            <a:off x="1539552" y="4109235"/>
            <a:ext cx="2226066" cy="1121556"/>
          </a:xfrm>
          <a:prstGeom prst="ellipse">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80" name="流程图: 磁盘 79"/>
          <p:cNvSpPr/>
          <p:nvPr/>
        </p:nvSpPr>
        <p:spPr bwMode="auto">
          <a:xfrm>
            <a:off x="1825225" y="4495876"/>
            <a:ext cx="409316" cy="481595"/>
          </a:xfrm>
          <a:prstGeom prst="flowChartMagneticDisk">
            <a:avLst/>
          </a:prstGeom>
          <a:solidFill>
            <a:schemeClr val="accent1"/>
          </a:solidFill>
          <a:ln w="9525" cap="flat" cmpd="sng" algn="ctr">
            <a:solidFill>
              <a:schemeClr val="accent1">
                <a:lumMod val="75000"/>
              </a:schemeClr>
            </a:solidFill>
            <a:prstDash val="solid"/>
            <a:round/>
            <a:headEnd type="none" w="med" len="med"/>
            <a:tailEnd type="none" w="med" len="med"/>
          </a:ln>
          <a:effectLst>
            <a:outerShdw blurRad="63500" sx="102000" sy="102000" algn="ctr"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81" name="流程图: 磁盘 80"/>
          <p:cNvSpPr/>
          <p:nvPr/>
        </p:nvSpPr>
        <p:spPr bwMode="auto">
          <a:xfrm>
            <a:off x="1402102" y="4652788"/>
            <a:ext cx="409316" cy="481595"/>
          </a:xfrm>
          <a:prstGeom prst="flowChartMagneticDisk">
            <a:avLst/>
          </a:prstGeom>
          <a:solidFill>
            <a:schemeClr val="accent1"/>
          </a:solidFill>
          <a:ln w="9525" cap="flat" cmpd="sng" algn="ctr">
            <a:solidFill>
              <a:schemeClr val="accent1">
                <a:lumMod val="75000"/>
              </a:schemeClr>
            </a:solidFill>
            <a:prstDash val="solid"/>
            <a:round/>
            <a:headEnd type="none" w="med" len="med"/>
            <a:tailEnd type="none" w="med" len="med"/>
          </a:ln>
          <a:effectLst>
            <a:outerShdw blurRad="63500" sx="102000" sy="102000" algn="ctr"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82" name="加号 81"/>
          <p:cNvSpPr/>
          <p:nvPr/>
        </p:nvSpPr>
        <p:spPr bwMode="auto">
          <a:xfrm>
            <a:off x="1619071" y="4904925"/>
            <a:ext cx="295275" cy="325866"/>
          </a:xfrm>
          <a:prstGeom prst="mathPlus">
            <a:avLst/>
          </a:prstGeom>
          <a:solidFill>
            <a:srgbClr val="92D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27" name="圆角矩形 26"/>
          <p:cNvSpPr/>
          <p:nvPr/>
        </p:nvSpPr>
        <p:spPr bwMode="auto">
          <a:xfrm>
            <a:off x="1619071" y="3013217"/>
            <a:ext cx="4663858" cy="579160"/>
          </a:xfrm>
          <a:prstGeom prst="roundRect">
            <a:avLst/>
          </a:prstGeom>
          <a:solidFill>
            <a:schemeClr val="accent5">
              <a:lumMod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85" name="流程图: 磁盘 84"/>
          <p:cNvSpPr/>
          <p:nvPr/>
        </p:nvSpPr>
        <p:spPr bwMode="auto">
          <a:xfrm>
            <a:off x="2538895" y="4483955"/>
            <a:ext cx="409316" cy="481595"/>
          </a:xfrm>
          <a:prstGeom prst="flowChartMagneticDisk">
            <a:avLst/>
          </a:prstGeom>
          <a:solidFill>
            <a:schemeClr val="accent1"/>
          </a:solidFill>
          <a:ln w="9525" cap="flat" cmpd="sng" algn="ctr">
            <a:solidFill>
              <a:schemeClr val="accent1">
                <a:lumMod val="75000"/>
              </a:schemeClr>
            </a:solidFill>
            <a:prstDash val="solid"/>
            <a:round/>
            <a:headEnd type="none" w="med" len="med"/>
            <a:tailEnd type="none" w="med" len="med"/>
          </a:ln>
          <a:effectLst>
            <a:outerShdw blurRad="63500" sx="102000" sy="102000" algn="ctr"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28" name="TextBox 27"/>
          <p:cNvSpPr txBox="1"/>
          <p:nvPr/>
        </p:nvSpPr>
        <p:spPr>
          <a:xfrm>
            <a:off x="2151777" y="4893614"/>
            <a:ext cx="1224398" cy="369332"/>
          </a:xfrm>
          <a:prstGeom prst="rect">
            <a:avLst/>
          </a:prstGeom>
          <a:noFill/>
        </p:spPr>
        <p:txBody>
          <a:bodyPr wrap="square" rtlCol="0">
            <a:spAutoFit/>
          </a:bodyPr>
          <a:lstStyle/>
          <a:p>
            <a:r>
              <a:rPr lang="zh-CN" altLang="en-US" dirty="0" smtClean="0"/>
              <a:t>数据存储</a:t>
            </a:r>
            <a:endParaRPr lang="zh-CN" altLang="en-US" dirty="0"/>
          </a:p>
        </p:txBody>
      </p:sp>
      <p:sp>
        <p:nvSpPr>
          <p:cNvPr id="100" name="流程图: 磁盘 99"/>
          <p:cNvSpPr/>
          <p:nvPr/>
        </p:nvSpPr>
        <p:spPr bwMode="auto">
          <a:xfrm>
            <a:off x="3183493" y="4492795"/>
            <a:ext cx="409316" cy="481595"/>
          </a:xfrm>
          <a:prstGeom prst="flowChartMagneticDisk">
            <a:avLst/>
          </a:prstGeom>
          <a:solidFill>
            <a:schemeClr val="accent1"/>
          </a:solidFill>
          <a:ln w="9525" cap="flat" cmpd="sng" algn="ctr">
            <a:solidFill>
              <a:schemeClr val="accent1">
                <a:lumMod val="75000"/>
              </a:schemeClr>
            </a:solidFill>
            <a:prstDash val="solid"/>
            <a:round/>
            <a:headEnd type="none" w="med" len="med"/>
            <a:tailEnd type="none" w="med" len="med"/>
          </a:ln>
          <a:effectLst>
            <a:outerShdw blurRad="63500" sx="102000" sy="102000" algn="ctr"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cxnSp>
        <p:nvCxnSpPr>
          <p:cNvPr id="57355" name="直接连接符 57354"/>
          <p:cNvCxnSpPr/>
          <p:nvPr/>
        </p:nvCxnSpPr>
        <p:spPr bwMode="auto">
          <a:xfrm>
            <a:off x="2202111" y="4321344"/>
            <a:ext cx="1071690" cy="0"/>
          </a:xfrm>
          <a:prstGeom prst="line">
            <a:avLst/>
          </a:prstGeom>
          <a:solidFill>
            <a:schemeClr val="accent1"/>
          </a:solidFill>
          <a:ln w="28575" cap="flat" cmpd="sng" algn="ctr">
            <a:solidFill>
              <a:schemeClr val="bg2"/>
            </a:solidFill>
            <a:prstDash val="solid"/>
            <a:round/>
            <a:headEnd type="none" w="med" len="med"/>
            <a:tailEnd type="none" w="med" len="med"/>
          </a:ln>
          <a:effectLst/>
        </p:spPr>
      </p:cxnSp>
      <p:cxnSp>
        <p:nvCxnSpPr>
          <p:cNvPr id="57357" name="直接连接符 57356"/>
          <p:cNvCxnSpPr>
            <a:endCxn id="80" idx="1"/>
          </p:cNvCxnSpPr>
          <p:nvPr/>
        </p:nvCxnSpPr>
        <p:spPr bwMode="auto">
          <a:xfrm flipH="1">
            <a:off x="2029883" y="4319430"/>
            <a:ext cx="172228" cy="176446"/>
          </a:xfrm>
          <a:prstGeom prst="line">
            <a:avLst/>
          </a:prstGeom>
          <a:solidFill>
            <a:schemeClr val="accent1"/>
          </a:solidFill>
          <a:ln w="28575" cap="flat" cmpd="sng" algn="ctr">
            <a:solidFill>
              <a:schemeClr val="bg2"/>
            </a:solidFill>
            <a:prstDash val="solid"/>
            <a:round/>
            <a:headEnd type="none" w="med" len="med"/>
            <a:tailEnd type="none" w="med" len="med"/>
          </a:ln>
          <a:effectLst/>
        </p:spPr>
      </p:cxnSp>
      <p:cxnSp>
        <p:nvCxnSpPr>
          <p:cNvPr id="57360" name="直接连接符 57359"/>
          <p:cNvCxnSpPr>
            <a:endCxn id="85" idx="1"/>
          </p:cNvCxnSpPr>
          <p:nvPr/>
        </p:nvCxnSpPr>
        <p:spPr bwMode="auto">
          <a:xfrm>
            <a:off x="2737956" y="4325959"/>
            <a:ext cx="5597" cy="157996"/>
          </a:xfrm>
          <a:prstGeom prst="line">
            <a:avLst/>
          </a:prstGeom>
          <a:solidFill>
            <a:schemeClr val="accent1"/>
          </a:solidFill>
          <a:ln w="38100" cap="flat" cmpd="sng" algn="ctr">
            <a:solidFill>
              <a:schemeClr val="bg2"/>
            </a:solidFill>
            <a:prstDash val="solid"/>
            <a:round/>
            <a:headEnd type="none" w="med" len="med"/>
            <a:tailEnd type="none" w="med" len="med"/>
          </a:ln>
          <a:effectLst/>
        </p:spPr>
      </p:cxnSp>
      <p:cxnSp>
        <p:nvCxnSpPr>
          <p:cNvPr id="57362" name="直接连接符 57361"/>
          <p:cNvCxnSpPr/>
          <p:nvPr/>
        </p:nvCxnSpPr>
        <p:spPr bwMode="auto">
          <a:xfrm>
            <a:off x="3273801" y="4319430"/>
            <a:ext cx="114350" cy="142509"/>
          </a:xfrm>
          <a:prstGeom prst="line">
            <a:avLst/>
          </a:prstGeom>
          <a:solidFill>
            <a:schemeClr val="accent1"/>
          </a:solidFill>
          <a:ln w="28575" cap="flat" cmpd="sng" algn="ctr">
            <a:solidFill>
              <a:schemeClr val="bg2"/>
            </a:solidFill>
            <a:prstDash val="solid"/>
            <a:round/>
            <a:headEnd type="none" w="med" len="med"/>
            <a:tailEnd type="none" w="med" len="med"/>
          </a:ln>
          <a:effectLst/>
        </p:spPr>
      </p:cxnSp>
      <p:sp>
        <p:nvSpPr>
          <p:cNvPr id="57368" name="TextBox 57367"/>
          <p:cNvSpPr txBox="1"/>
          <p:nvPr/>
        </p:nvSpPr>
        <p:spPr>
          <a:xfrm>
            <a:off x="2202111" y="4478123"/>
            <a:ext cx="298757" cy="369332"/>
          </a:xfrm>
          <a:prstGeom prst="rect">
            <a:avLst/>
          </a:prstGeom>
          <a:noFill/>
        </p:spPr>
        <p:txBody>
          <a:bodyPr wrap="square" rtlCol="0">
            <a:spAutoFit/>
          </a:bodyPr>
          <a:lstStyle/>
          <a:p>
            <a:r>
              <a:rPr lang="en-US" altLang="zh-CN" dirty="0" smtClean="0"/>
              <a:t>…</a:t>
            </a:r>
            <a:endParaRPr lang="zh-CN" altLang="en-US" dirty="0"/>
          </a:p>
        </p:txBody>
      </p:sp>
      <p:sp>
        <p:nvSpPr>
          <p:cNvPr id="118" name="TextBox 117"/>
          <p:cNvSpPr txBox="1"/>
          <p:nvPr/>
        </p:nvSpPr>
        <p:spPr>
          <a:xfrm>
            <a:off x="2884736" y="4507384"/>
            <a:ext cx="298757" cy="369332"/>
          </a:xfrm>
          <a:prstGeom prst="rect">
            <a:avLst/>
          </a:prstGeom>
          <a:noFill/>
        </p:spPr>
        <p:txBody>
          <a:bodyPr wrap="square" rtlCol="0">
            <a:spAutoFit/>
          </a:bodyPr>
          <a:lstStyle/>
          <a:p>
            <a:r>
              <a:rPr lang="en-US" altLang="zh-CN" dirty="0" smtClean="0"/>
              <a:t>…</a:t>
            </a:r>
            <a:endParaRPr lang="zh-CN" altLang="en-US" dirty="0"/>
          </a:p>
        </p:txBody>
      </p:sp>
      <p:sp>
        <p:nvSpPr>
          <p:cNvPr id="57369" name="TextBox 57368"/>
          <p:cNvSpPr txBox="1"/>
          <p:nvPr/>
        </p:nvSpPr>
        <p:spPr>
          <a:xfrm>
            <a:off x="2151777" y="3832236"/>
            <a:ext cx="1224398" cy="276999"/>
          </a:xfrm>
          <a:prstGeom prst="rect">
            <a:avLst/>
          </a:prstGeom>
          <a:noFill/>
        </p:spPr>
        <p:txBody>
          <a:bodyPr wrap="square" rtlCol="0">
            <a:spAutoFit/>
          </a:bodyPr>
          <a:lstStyle/>
          <a:p>
            <a:r>
              <a:rPr lang="zh-CN" altLang="en-US" sz="1200" dirty="0" smtClean="0"/>
              <a:t>数据操作接口</a:t>
            </a:r>
            <a:endParaRPr lang="zh-CN" altLang="en-US" sz="1200" dirty="0"/>
          </a:p>
        </p:txBody>
      </p:sp>
      <p:sp>
        <p:nvSpPr>
          <p:cNvPr id="120" name="TextBox 119"/>
          <p:cNvSpPr txBox="1"/>
          <p:nvPr/>
        </p:nvSpPr>
        <p:spPr>
          <a:xfrm>
            <a:off x="4751621" y="3790414"/>
            <a:ext cx="1224398" cy="276999"/>
          </a:xfrm>
          <a:prstGeom prst="rect">
            <a:avLst/>
          </a:prstGeom>
          <a:noFill/>
        </p:spPr>
        <p:txBody>
          <a:bodyPr wrap="square" rtlCol="0">
            <a:spAutoFit/>
          </a:bodyPr>
          <a:lstStyle/>
          <a:p>
            <a:r>
              <a:rPr lang="zh-CN" altLang="en-US" sz="1200" dirty="0" smtClean="0"/>
              <a:t>推理引擎接口</a:t>
            </a:r>
            <a:endParaRPr lang="zh-CN" altLang="en-US" sz="1200" dirty="0"/>
          </a:p>
        </p:txBody>
      </p:sp>
      <p:pic>
        <p:nvPicPr>
          <p:cNvPr id="121" name="Picture 21" descr="D:\毕设\pictrute\orange_arrow_up.png"/>
          <p:cNvPicPr>
            <a:picLocks noChangeAspect="1" noChangeArrowheads="1"/>
          </p:cNvPicPr>
          <p:nvPr/>
        </p:nvPicPr>
        <p:blipFill>
          <a:blip r:embed="rId15">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15432149">
            <a:off x="6566912" y="1634165"/>
            <a:ext cx="615073" cy="987859"/>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122" name="Picture 23" descr="D:\毕设\pictrute\documents (1).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140251" y="1641831"/>
            <a:ext cx="567958" cy="567958"/>
          </a:xfrm>
          <a:prstGeom prst="rect">
            <a:avLst/>
          </a:prstGeom>
          <a:noFill/>
          <a:extLst>
            <a:ext uri="{909E8E84-426E-40DD-AFC4-6F175D3DCCD1}">
              <a14:hiddenFill xmlns:a14="http://schemas.microsoft.com/office/drawing/2010/main">
                <a:solidFill>
                  <a:srgbClr val="FFFFFF"/>
                </a:solidFill>
              </a14:hiddenFill>
            </a:ext>
          </a:extLst>
        </p:spPr>
      </p:pic>
      <p:sp>
        <p:nvSpPr>
          <p:cNvPr id="123" name="TextBox 122"/>
          <p:cNvSpPr txBox="1"/>
          <p:nvPr/>
        </p:nvSpPr>
        <p:spPr>
          <a:xfrm>
            <a:off x="5108529" y="3876131"/>
            <a:ext cx="298757" cy="369332"/>
          </a:xfrm>
          <a:prstGeom prst="rect">
            <a:avLst/>
          </a:prstGeom>
          <a:noFill/>
        </p:spPr>
        <p:txBody>
          <a:bodyPr wrap="square" rtlCol="0">
            <a:spAutoFit/>
          </a:bodyPr>
          <a:lstStyle/>
          <a:p>
            <a:r>
              <a:rPr lang="en-US" altLang="zh-CN" dirty="0" smtClean="0"/>
              <a:t>…</a:t>
            </a:r>
            <a:endParaRPr lang="zh-CN" altLang="en-US" dirty="0"/>
          </a:p>
        </p:txBody>
      </p:sp>
      <p:sp>
        <p:nvSpPr>
          <p:cNvPr id="125" name="上箭头 124"/>
          <p:cNvSpPr/>
          <p:nvPr/>
        </p:nvSpPr>
        <p:spPr bwMode="auto">
          <a:xfrm rot="10800000">
            <a:off x="4366727" y="2468493"/>
            <a:ext cx="2432204" cy="544721"/>
          </a:xfrm>
          <a:prstGeom prst="upArrow">
            <a:avLst>
              <a:gd name="adj1" fmla="val 75679"/>
              <a:gd name="adj2" fmla="val 55864"/>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127" name="矩形 126"/>
          <p:cNvSpPr/>
          <p:nvPr/>
        </p:nvSpPr>
        <p:spPr bwMode="auto">
          <a:xfrm>
            <a:off x="4833083" y="2468493"/>
            <a:ext cx="410542" cy="123549"/>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128" name="矩形 127"/>
          <p:cNvSpPr/>
          <p:nvPr/>
        </p:nvSpPr>
        <p:spPr bwMode="auto">
          <a:xfrm>
            <a:off x="5864861" y="2468492"/>
            <a:ext cx="410542" cy="123549"/>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129" name="TextBox 128"/>
          <p:cNvSpPr txBox="1"/>
          <p:nvPr/>
        </p:nvSpPr>
        <p:spPr>
          <a:xfrm>
            <a:off x="5406320" y="2329994"/>
            <a:ext cx="298757" cy="369332"/>
          </a:xfrm>
          <a:prstGeom prst="rect">
            <a:avLst/>
          </a:prstGeom>
          <a:noFill/>
        </p:spPr>
        <p:txBody>
          <a:bodyPr wrap="square" rtlCol="0">
            <a:spAutoFit/>
          </a:bodyPr>
          <a:lstStyle/>
          <a:p>
            <a:r>
              <a:rPr lang="en-US" altLang="zh-CN" dirty="0" smtClean="0"/>
              <a:t>…</a:t>
            </a:r>
            <a:endParaRPr lang="zh-CN" altLang="en-US" dirty="0"/>
          </a:p>
        </p:txBody>
      </p:sp>
      <p:sp>
        <p:nvSpPr>
          <p:cNvPr id="130" name="TextBox 129"/>
          <p:cNvSpPr txBox="1"/>
          <p:nvPr/>
        </p:nvSpPr>
        <p:spPr>
          <a:xfrm>
            <a:off x="4993371" y="2639451"/>
            <a:ext cx="1224398" cy="276999"/>
          </a:xfrm>
          <a:prstGeom prst="rect">
            <a:avLst/>
          </a:prstGeom>
          <a:noFill/>
        </p:spPr>
        <p:txBody>
          <a:bodyPr wrap="square" rtlCol="0">
            <a:spAutoFit/>
          </a:bodyPr>
          <a:lstStyle/>
          <a:p>
            <a:r>
              <a:rPr lang="zh-CN" altLang="en-US" sz="1200" dirty="0" smtClean="0"/>
              <a:t>数据交互接口</a:t>
            </a:r>
            <a:endParaRPr lang="zh-CN" altLang="en-US" sz="1200" dirty="0"/>
          </a:p>
        </p:txBody>
      </p:sp>
      <p:sp>
        <p:nvSpPr>
          <p:cNvPr id="131" name="圆角矩形 130"/>
          <p:cNvSpPr/>
          <p:nvPr/>
        </p:nvSpPr>
        <p:spPr bwMode="auto">
          <a:xfrm>
            <a:off x="1833854" y="3117496"/>
            <a:ext cx="1694443" cy="360040"/>
          </a:xfrm>
          <a:prstGeom prst="roundRect">
            <a:avLst/>
          </a:prstGeom>
          <a:solidFill>
            <a:schemeClr val="bg1">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57371" name="TextBox 57370"/>
          <p:cNvSpPr txBox="1"/>
          <p:nvPr/>
        </p:nvSpPr>
        <p:spPr>
          <a:xfrm>
            <a:off x="1821473" y="3148908"/>
            <a:ext cx="1885006" cy="307777"/>
          </a:xfrm>
          <a:prstGeom prst="rect">
            <a:avLst/>
          </a:prstGeom>
          <a:noFill/>
        </p:spPr>
        <p:txBody>
          <a:bodyPr wrap="square" rtlCol="0">
            <a:spAutoFit/>
          </a:bodyPr>
          <a:lstStyle/>
          <a:p>
            <a:r>
              <a:rPr lang="zh-CN" altLang="en-US" sz="1400" dirty="0" smtClean="0"/>
              <a:t>疾病</a:t>
            </a:r>
            <a:r>
              <a:rPr lang="en-US" altLang="zh-CN" sz="1400" dirty="0" smtClean="0"/>
              <a:t>A</a:t>
            </a:r>
            <a:r>
              <a:rPr lang="zh-CN" altLang="en-US" sz="1400" dirty="0" smtClean="0"/>
              <a:t>诊断决策支持</a:t>
            </a:r>
            <a:endParaRPr lang="zh-CN" altLang="en-US" sz="1400" dirty="0"/>
          </a:p>
        </p:txBody>
      </p:sp>
      <p:sp>
        <p:nvSpPr>
          <p:cNvPr id="135" name="圆角矩形 134"/>
          <p:cNvSpPr/>
          <p:nvPr/>
        </p:nvSpPr>
        <p:spPr bwMode="auto">
          <a:xfrm>
            <a:off x="4274399" y="3132926"/>
            <a:ext cx="1795732" cy="360040"/>
          </a:xfrm>
          <a:prstGeom prst="roundRect">
            <a:avLst/>
          </a:prstGeom>
          <a:solidFill>
            <a:schemeClr val="bg1">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136" name="TextBox 135"/>
          <p:cNvSpPr txBox="1"/>
          <p:nvPr/>
        </p:nvSpPr>
        <p:spPr>
          <a:xfrm>
            <a:off x="4293081" y="3169759"/>
            <a:ext cx="1908157" cy="307777"/>
          </a:xfrm>
          <a:prstGeom prst="rect">
            <a:avLst/>
          </a:prstGeom>
          <a:noFill/>
        </p:spPr>
        <p:txBody>
          <a:bodyPr wrap="square" rtlCol="0">
            <a:spAutoFit/>
          </a:bodyPr>
          <a:lstStyle/>
          <a:p>
            <a:r>
              <a:rPr lang="zh-CN" altLang="en-US" sz="1400" dirty="0" smtClean="0"/>
              <a:t>疾病</a:t>
            </a:r>
            <a:r>
              <a:rPr lang="en-US" altLang="zh-CN" sz="1400" dirty="0" smtClean="0"/>
              <a:t>B</a:t>
            </a:r>
            <a:r>
              <a:rPr lang="zh-CN" altLang="en-US" sz="1400" dirty="0" smtClean="0"/>
              <a:t>诊断决策支持</a:t>
            </a:r>
            <a:endParaRPr lang="zh-CN" altLang="en-US" sz="1400" dirty="0"/>
          </a:p>
        </p:txBody>
      </p:sp>
      <p:sp>
        <p:nvSpPr>
          <p:cNvPr id="139" name="TextBox 138"/>
          <p:cNvSpPr txBox="1"/>
          <p:nvPr/>
        </p:nvSpPr>
        <p:spPr>
          <a:xfrm>
            <a:off x="3683336" y="2995020"/>
            <a:ext cx="298757" cy="461665"/>
          </a:xfrm>
          <a:prstGeom prst="rect">
            <a:avLst/>
          </a:prstGeom>
          <a:noFill/>
        </p:spPr>
        <p:txBody>
          <a:bodyPr wrap="square" rtlCol="0">
            <a:spAutoFit/>
          </a:bodyPr>
          <a:lstStyle/>
          <a:p>
            <a:r>
              <a:rPr lang="en-US" altLang="zh-CN" sz="2400" b="1" dirty="0" smtClean="0"/>
              <a:t>…</a:t>
            </a:r>
            <a:endParaRPr lang="zh-CN" altLang="en-US" sz="2400" b="1" dirty="0"/>
          </a:p>
        </p:txBody>
      </p:sp>
      <p:sp>
        <p:nvSpPr>
          <p:cNvPr id="69" name="矩形 68"/>
          <p:cNvSpPr/>
          <p:nvPr/>
        </p:nvSpPr>
        <p:spPr>
          <a:xfrm>
            <a:off x="49628" y="1173089"/>
            <a:ext cx="1210004" cy="1631216"/>
          </a:xfrm>
          <a:prstGeom prst="rect">
            <a:avLst/>
          </a:prstGeom>
          <a:noFill/>
        </p:spPr>
        <p:txBody>
          <a:bodyPr wrap="square" lIns="91440" tIns="45720" rIns="91440" bIns="45720">
            <a:spAutoFit/>
          </a:bodyPr>
          <a:lstStyle/>
          <a:p>
            <a:pPr fontAlgn="base">
              <a:spcBef>
                <a:spcPct val="20000"/>
              </a:spcBef>
              <a:spcAft>
                <a:spcPct val="0"/>
              </a:spcAft>
              <a:buClr>
                <a:schemeClr val="hlink"/>
              </a:buClr>
            </a:pPr>
            <a:r>
              <a:rPr lang="zh-CN" altLang="en-US" sz="2000" dirty="0">
                <a:ln>
                  <a:solidFill>
                    <a:srgbClr val="1D548D"/>
                  </a:solidFill>
                </a:ln>
                <a:latin typeface="+mn-ea"/>
              </a:rPr>
              <a:t>按需求提供资源、按使用量付</a:t>
            </a:r>
            <a:r>
              <a:rPr lang="zh-CN" altLang="en-US" sz="2000" dirty="0" smtClean="0">
                <a:ln>
                  <a:solidFill>
                    <a:srgbClr val="1D548D"/>
                  </a:solidFill>
                </a:ln>
                <a:latin typeface="+mn-ea"/>
              </a:rPr>
              <a:t>费的云计算平台</a:t>
            </a:r>
            <a:endParaRPr lang="zh-CN" altLang="en-US" sz="2000" dirty="0">
              <a:ln>
                <a:solidFill>
                  <a:srgbClr val="1D548D"/>
                </a:solidFill>
              </a:ln>
              <a:latin typeface="+mn-ea"/>
            </a:endParaRPr>
          </a:p>
        </p:txBody>
      </p:sp>
      <p:sp>
        <p:nvSpPr>
          <p:cNvPr id="70" name="矩形 69"/>
          <p:cNvSpPr/>
          <p:nvPr/>
        </p:nvSpPr>
        <p:spPr>
          <a:xfrm>
            <a:off x="7603742" y="2728655"/>
            <a:ext cx="1540258" cy="707886"/>
          </a:xfrm>
          <a:prstGeom prst="rect">
            <a:avLst/>
          </a:prstGeom>
          <a:noFill/>
        </p:spPr>
        <p:txBody>
          <a:bodyPr wrap="square" lIns="91440" tIns="45720" rIns="91440" bIns="45720">
            <a:spAutoFit/>
          </a:bodyPr>
          <a:lstStyle/>
          <a:p>
            <a:pPr fontAlgn="base">
              <a:spcBef>
                <a:spcPct val="20000"/>
              </a:spcBef>
              <a:spcAft>
                <a:spcPct val="0"/>
              </a:spcAft>
              <a:buClr>
                <a:schemeClr val="hlink"/>
              </a:buClr>
            </a:pPr>
            <a:r>
              <a:rPr lang="zh-CN" altLang="en-US" sz="2000" dirty="0">
                <a:ln>
                  <a:solidFill>
                    <a:srgbClr val="1D548D"/>
                  </a:solidFill>
                </a:ln>
                <a:latin typeface="+mn-ea"/>
              </a:rPr>
              <a:t>可</a:t>
            </a:r>
            <a:r>
              <a:rPr lang="zh-CN" altLang="en-US" sz="2000" dirty="0" smtClean="0">
                <a:ln>
                  <a:solidFill>
                    <a:srgbClr val="1D548D"/>
                  </a:solidFill>
                </a:ln>
                <a:latin typeface="+mn-ea"/>
              </a:rPr>
              <a:t>配置的系统问诊界面</a:t>
            </a:r>
            <a:endParaRPr lang="zh-CN" altLang="en-US" sz="2000" dirty="0">
              <a:ln>
                <a:solidFill>
                  <a:srgbClr val="1D548D"/>
                </a:solidFill>
              </a:ln>
              <a:latin typeface="+mn-ea"/>
            </a:endParaRPr>
          </a:p>
        </p:txBody>
      </p:sp>
      <p:sp>
        <p:nvSpPr>
          <p:cNvPr id="66" name="矩形 65"/>
          <p:cNvSpPr/>
          <p:nvPr/>
        </p:nvSpPr>
        <p:spPr>
          <a:xfrm>
            <a:off x="762449" y="5847912"/>
            <a:ext cx="3292626" cy="400110"/>
          </a:xfrm>
          <a:prstGeom prst="rect">
            <a:avLst/>
          </a:prstGeom>
          <a:noFill/>
        </p:spPr>
        <p:txBody>
          <a:bodyPr wrap="square" lIns="91440" tIns="45720" rIns="91440" bIns="45720">
            <a:spAutoFit/>
          </a:bodyPr>
          <a:lstStyle/>
          <a:p>
            <a:pPr fontAlgn="base">
              <a:spcBef>
                <a:spcPct val="20000"/>
              </a:spcBef>
              <a:spcAft>
                <a:spcPct val="0"/>
              </a:spcAft>
              <a:buClr>
                <a:schemeClr val="hlink"/>
              </a:buClr>
            </a:pPr>
            <a:r>
              <a:rPr lang="zh-CN" altLang="en-US" sz="2000" dirty="0" smtClean="0">
                <a:ln>
                  <a:solidFill>
                    <a:srgbClr val="1D548D"/>
                  </a:solidFill>
                </a:ln>
                <a:latin typeface="+mn-ea"/>
              </a:rPr>
              <a:t>高性能</a:t>
            </a:r>
            <a:r>
              <a:rPr lang="zh-CN" altLang="en-US" sz="2000" dirty="0">
                <a:ln>
                  <a:solidFill>
                    <a:srgbClr val="1D548D"/>
                  </a:solidFill>
                </a:ln>
                <a:latin typeface="+mn-ea"/>
              </a:rPr>
              <a:t>可扩展的数据存储</a:t>
            </a:r>
          </a:p>
        </p:txBody>
      </p:sp>
      <p:sp>
        <p:nvSpPr>
          <p:cNvPr id="2" name="上箭头 1"/>
          <p:cNvSpPr/>
          <p:nvPr/>
        </p:nvSpPr>
        <p:spPr bwMode="auto">
          <a:xfrm>
            <a:off x="1766708" y="5296173"/>
            <a:ext cx="1267406" cy="556280"/>
          </a:xfrm>
          <a:prstGeom prst="up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67" name="上箭头 66"/>
          <p:cNvSpPr/>
          <p:nvPr/>
        </p:nvSpPr>
        <p:spPr bwMode="auto">
          <a:xfrm rot="7517640">
            <a:off x="985368" y="1759870"/>
            <a:ext cx="1267406" cy="556280"/>
          </a:xfrm>
          <a:prstGeom prst="up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68" name="上箭头 67"/>
          <p:cNvSpPr/>
          <p:nvPr/>
        </p:nvSpPr>
        <p:spPr bwMode="auto">
          <a:xfrm rot="19230881">
            <a:off x="6769562" y="2292284"/>
            <a:ext cx="1267406" cy="556280"/>
          </a:xfrm>
          <a:prstGeom prst="up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72" name="上箭头 71"/>
          <p:cNvSpPr/>
          <p:nvPr/>
        </p:nvSpPr>
        <p:spPr bwMode="auto">
          <a:xfrm rot="19230881">
            <a:off x="6649535" y="5001069"/>
            <a:ext cx="1267406" cy="556280"/>
          </a:xfrm>
          <a:prstGeom prst="up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Tree>
    <p:extLst>
      <p:ext uri="{BB962C8B-B14F-4D97-AF65-F5344CB8AC3E}">
        <p14:creationId xmlns:p14="http://schemas.microsoft.com/office/powerpoint/2010/main" val="292405383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C7EDCB"/>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1800" b="1" i="0" u="none" strike="noStrike" cap="none" normalizeH="0" baseline="0" smtClean="0">
            <a:ln>
              <a:noFill/>
            </a:ln>
            <a:solidFill>
              <a:schemeClr val="tx1"/>
            </a:solidFill>
            <a:effectLst/>
            <a:latin typeface="Arial" charset="0"/>
            <a:ea typeface="宋体"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1800" b="1" i="0" u="none" strike="noStrike" cap="none" normalizeH="0" baseline="0" smtClean="0">
            <a:ln>
              <a:noFill/>
            </a:ln>
            <a:solidFill>
              <a:schemeClr val="tx1"/>
            </a:solidFill>
            <a:effectLst/>
            <a:latin typeface="Arial" charset="0"/>
            <a:ea typeface="宋体" charset="-122"/>
          </a:defRPr>
        </a:defPPr>
      </a:lstStyle>
    </a:ln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主题​​">
  <a:themeElements>
    <a:clrScheme name="Office">
      <a:dk1>
        <a:sysClr val="windowText" lastClr="000000"/>
      </a:dk1>
      <a:lt1>
        <a:sysClr val="window" lastClr="C7EDCB"/>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14482</TotalTime>
  <Words>1978</Words>
  <Application>Microsoft Office PowerPoint</Application>
  <PresentationFormat>全屏显示(4:3)</PresentationFormat>
  <Paragraphs>383</Paragraphs>
  <Slides>38</Slides>
  <Notes>19</Notes>
  <HiddenSlides>0</HiddenSlides>
  <MMClips>0</MMClips>
  <ScaleCrop>false</ScaleCrop>
  <HeadingPairs>
    <vt:vector size="6" baseType="variant">
      <vt:variant>
        <vt:lpstr>主题</vt:lpstr>
      </vt:variant>
      <vt:variant>
        <vt:i4>2</vt:i4>
      </vt:variant>
      <vt:variant>
        <vt:lpstr>嵌入 OLE 服务器</vt:lpstr>
      </vt:variant>
      <vt:variant>
        <vt:i4>2</vt:i4>
      </vt:variant>
      <vt:variant>
        <vt:lpstr>幻灯片标题</vt:lpstr>
      </vt:variant>
      <vt:variant>
        <vt:i4>38</vt:i4>
      </vt:variant>
    </vt:vector>
  </HeadingPairs>
  <TitlesOfParts>
    <vt:vector size="42" baseType="lpstr">
      <vt:lpstr>Office 主题​​</vt:lpstr>
      <vt:lpstr>默认设计模板</vt:lpstr>
      <vt:lpstr>Visio</vt:lpstr>
      <vt:lpstr>Microsoft Visio 绘图</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FGJ</dc:creator>
  <cp:lastModifiedBy>FGJ</cp:lastModifiedBy>
  <cp:revision>631</cp:revision>
  <dcterms:created xsi:type="dcterms:W3CDTF">2013-12-18T05:22:15Z</dcterms:created>
  <dcterms:modified xsi:type="dcterms:W3CDTF">2014-02-28T11:11:07Z</dcterms:modified>
</cp:coreProperties>
</file>